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17" r:id="rId2"/>
    <p:sldId id="542" r:id="rId3"/>
    <p:sldId id="521" r:id="rId4"/>
    <p:sldId id="524" r:id="rId5"/>
    <p:sldId id="523" r:id="rId6"/>
    <p:sldId id="522" r:id="rId7"/>
    <p:sldId id="555" r:id="rId8"/>
    <p:sldId id="525" r:id="rId9"/>
    <p:sldId id="526" r:id="rId10"/>
    <p:sldId id="549" r:id="rId11"/>
    <p:sldId id="528" r:id="rId12"/>
    <p:sldId id="529" r:id="rId13"/>
    <p:sldId id="530" r:id="rId14"/>
    <p:sldId id="531" r:id="rId15"/>
    <p:sldId id="550" r:id="rId16"/>
    <p:sldId id="557" r:id="rId17"/>
    <p:sldId id="535" r:id="rId18"/>
    <p:sldId id="536" r:id="rId19"/>
    <p:sldId id="537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50021"/>
    <a:srgbClr val="FF3300"/>
    <a:srgbClr val="CCFF99"/>
    <a:srgbClr val="FF9966"/>
    <a:srgbClr val="FFFFCC"/>
    <a:srgbClr val="0033CC"/>
    <a:srgbClr val="00CC00"/>
    <a:srgbClr val="990000"/>
    <a:srgbClr val="800000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3" autoAdjust="0"/>
    <p:restoredTop sz="94660"/>
  </p:normalViewPr>
  <p:slideViewPr>
    <p:cSldViewPr>
      <p:cViewPr>
        <p:scale>
          <a:sx n="86" d="100"/>
          <a:sy n="86" d="100"/>
        </p:scale>
        <p:origin x="-90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1.6110471806674364E-2"/>
          <c:y val="2.5590551181102341E-2"/>
          <c:w val="0.9355581127733027"/>
          <c:h val="0.944881889763779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</a:sp3d>
          </c:spPr>
          <c:dPt>
            <c:idx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dPt>
            <c:idx val="2"/>
            <c:spPr>
              <a:solidFill>
                <a:srgbClr val="33993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3909.2</c:v>
                </c:pt>
                <c:pt idx="1">
                  <c:v>3964.8</c:v>
                </c:pt>
                <c:pt idx="2">
                  <c:v>3803.5</c:v>
                </c:pt>
              </c:numCache>
            </c:numRef>
          </c:val>
        </c:ser>
        <c:dLbls/>
        <c:shape val="box"/>
        <c:axId val="68307200"/>
        <c:axId val="68313088"/>
        <c:axId val="0"/>
      </c:bar3DChart>
      <c:catAx>
        <c:axId val="68307200"/>
        <c:scaling>
          <c:orientation val="minMax"/>
        </c:scaling>
        <c:delete val="1"/>
        <c:axPos val="b"/>
        <c:tickLblPos val="none"/>
        <c:crossAx val="68313088"/>
        <c:crosses val="autoZero"/>
        <c:auto val="1"/>
        <c:lblAlgn val="ctr"/>
        <c:lblOffset val="100"/>
      </c:catAx>
      <c:valAx>
        <c:axId val="68313088"/>
        <c:scaling>
          <c:orientation val="minMax"/>
          <c:max val="4500"/>
          <c:min val="0"/>
        </c:scaling>
        <c:delete val="1"/>
        <c:axPos val="l"/>
        <c:numFmt formatCode="General" sourceLinked="1"/>
        <c:tickLblPos val="none"/>
        <c:crossAx val="68307200"/>
        <c:crosses val="autoZero"/>
        <c:crossBetween val="between"/>
        <c:majorUnit val="100"/>
      </c:valAx>
      <c:spPr>
        <a:noFill/>
        <a:ln w="2539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97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2.1899554587200241E-2"/>
                  <c:y val="-4.04094860594624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2 229,6</a:t>
                    </a:r>
                    <a:endParaRPr lang="en-US" sz="2000" dirty="0"/>
                  </a:p>
                </c:rich>
              </c:tx>
            </c:dLbl>
            <c:dLbl>
              <c:idx val="1"/>
              <c:layout>
                <c:manualLayout>
                  <c:x val="2.1614793772494752E-2"/>
                  <c:y val="-4.78580486835757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2 243,8</a:t>
                    </a:r>
                    <a:endParaRPr lang="en-US" sz="2000" dirty="0"/>
                  </a:p>
                </c:rich>
              </c:tx>
            </c:dLbl>
            <c:dLbl>
              <c:idx val="2"/>
              <c:layout>
                <c:manualLayout>
                  <c:x val="2.1036209283786241E-2"/>
                  <c:y val="-7.3710680755146266E-2"/>
                </c:manualLayout>
              </c:layout>
              <c:tx>
                <c:rich>
                  <a:bodyPr/>
                  <a:lstStyle/>
                  <a:p>
                    <a:pPr>
                      <a:defRPr sz="1944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2000" dirty="0" smtClean="0"/>
                      <a:t>2 197,8</a:t>
                    </a:r>
                    <a:endParaRPr lang="ru-RU" sz="2000" dirty="0"/>
                  </a:p>
                </c:rich>
              </c:tx>
              <c:spPr>
                <a:noFill/>
                <a:ln w="25322">
                  <a:noFill/>
                </a:ln>
              </c:spPr>
            </c:dLbl>
            <c:spPr>
              <a:noFill/>
              <a:ln w="25322">
                <a:noFill/>
              </a:ln>
            </c:spPr>
            <c:txPr>
              <a:bodyPr/>
              <a:lstStyle/>
              <a:p>
                <a:pPr>
                  <a:defRPr sz="1946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Факт 2015</c:v>
                </c:pt>
                <c:pt idx="1">
                  <c:v>План 2016</c:v>
                </c:pt>
                <c:pt idx="2">
                  <c:v>Факт 2016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2229.6</c:v>
                </c:pt>
                <c:pt idx="1">
                  <c:v>2243.8000000000002</c:v>
                </c:pt>
                <c:pt idx="2">
                  <c:v>2197.8000000000002</c:v>
                </c:pt>
              </c:numCache>
            </c:numRef>
          </c:val>
        </c:ser>
        <c:dLbls/>
        <c:shape val="box"/>
        <c:axId val="93637632"/>
        <c:axId val="93643520"/>
        <c:axId val="0"/>
      </c:bar3DChart>
      <c:catAx>
        <c:axId val="93637632"/>
        <c:scaling>
          <c:orientation val="minMax"/>
        </c:scaling>
        <c:delete val="1"/>
        <c:axPos val="b"/>
        <c:tickLblPos val="none"/>
        <c:crossAx val="93643520"/>
        <c:crosses val="autoZero"/>
        <c:auto val="1"/>
        <c:lblAlgn val="ctr"/>
        <c:lblOffset val="100"/>
      </c:catAx>
      <c:valAx>
        <c:axId val="93643520"/>
        <c:scaling>
          <c:orientation val="minMax"/>
          <c:max val="2250"/>
          <c:min val="2000"/>
        </c:scaling>
        <c:delete val="1"/>
        <c:axPos val="l"/>
        <c:numFmt formatCode="General" sourceLinked="1"/>
        <c:tickLblPos val="none"/>
        <c:crossAx val="93637632"/>
        <c:crosses val="autoZero"/>
        <c:crossBetween val="between"/>
        <c:majorUnit val="100"/>
        <c:minorUnit val="10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51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0.16137</cdr:x>
      <cdr:y>0.0891</cdr:y>
    </cdr:from>
    <cdr:to>
      <cdr:x>0.27605</cdr:x>
      <cdr:y>0.18907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6161" y="449248"/>
          <a:ext cx="992197" cy="504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2400" b="1" dirty="0" smtClean="0">
              <a:solidFill>
                <a:schemeClr val="tx1"/>
              </a:solidFill>
              <a:latin typeface="Arial"/>
              <a:cs typeface="Arial"/>
            </a:rPr>
            <a:t>3 909,2</a:t>
          </a:r>
          <a:endParaRPr lang="ru-RU" sz="2400" b="1" i="0" u="none" strike="noStrike" baseline="0" dirty="0">
            <a:solidFill>
              <a:schemeClr val="tx1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0.44211</cdr:x>
      <cdr:y>0.07493</cdr:y>
    </cdr:from>
    <cdr:to>
      <cdr:x>0.5577</cdr:x>
      <cdr:y>0.14801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25052" y="377810"/>
          <a:ext cx="1000133" cy="368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2400" b="1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3 964,8</a:t>
          </a:r>
          <a:endParaRPr lang="ru-RU" sz="24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0.68355</cdr:x>
      <cdr:y>0.10327</cdr:y>
    </cdr:from>
    <cdr:to>
      <cdr:x>0.83844</cdr:x>
      <cdr:y>0.18828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913989" y="520677"/>
          <a:ext cx="1340088" cy="4286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2400" b="1" i="0" u="none" strike="noStrike" baseline="0" dirty="0" smtClean="0">
              <a:solidFill>
                <a:schemeClr val="tx1"/>
              </a:solidFill>
              <a:latin typeface="Arial"/>
              <a:cs typeface="Arial"/>
            </a:rPr>
            <a:t>3 803,5</a:t>
          </a:r>
          <a:endParaRPr lang="ru-RU" sz="2400" b="1" i="0" u="none" strike="noStrike" baseline="0" dirty="0">
            <a:solidFill>
              <a:schemeClr val="tx1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0.14495</cdr:x>
      <cdr:y>0.93998</cdr:y>
    </cdr:from>
    <cdr:to>
      <cdr:x>0.27093</cdr:x>
      <cdr:y>0.99925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42966" y="4257691"/>
          <a:ext cx="914400" cy="268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0.77826</cdr:x>
      <cdr:y>0.35729</cdr:y>
    </cdr:from>
    <cdr:to>
      <cdr:x>0.99532</cdr:x>
      <cdr:y>0.64293</cdr:y>
    </cdr:to>
    <cdr:sp macro="" textlink="">
      <cdr:nvSpPr>
        <cdr:cNvPr id="1030" name="Скругленная прямоугольная выноска 1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733437" y="1801440"/>
          <a:ext cx="1877914" cy="1440160"/>
        </a:xfrm>
        <a:prstGeom xmlns:a="http://schemas.openxmlformats.org/drawingml/2006/main" prst="wedgeRoundRectCallout">
          <a:avLst>
            <a:gd name="adj1" fmla="val -63485"/>
            <a:gd name="adj2" fmla="val -109853"/>
            <a:gd name="adj3" fmla="val 16667"/>
          </a:avLst>
        </a:prstGeom>
        <a:solidFill xmlns:a="http://schemas.openxmlformats.org/drawingml/2006/main">
          <a:srgbClr val="FDEADA"/>
        </a:solidFill>
        <a:ln xmlns:a="http://schemas.openxmlformats.org/drawingml/2006/main" w="9525" algn="ctr">
          <a:solidFill>
            <a:srgbClr val="FF0000"/>
          </a:solidFill>
          <a:miter lim="800000"/>
          <a:headEnd/>
          <a:tailEnd/>
        </a:ln>
        <a:effectLst xmlns:a="http://schemas.openxmlformats.org/drawingml/2006/main">
          <a:outerShdw dist="20000" dir="5400000" rotWithShape="0">
            <a:srgbClr val="000000">
              <a:alpha val="37999"/>
            </a:srgb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txBody>
        <a:bodyPr xmlns:a="http://schemas.openxmlformats.org/drawingml/2006/main" vertOverflow="clip" wrap="square" lIns="45720" tIns="41148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2000" b="1" i="0" u="none" strike="noStrike" baseline="0" dirty="0" smtClean="0">
              <a:solidFill>
                <a:srgbClr val="0000FF"/>
              </a:solidFill>
              <a:latin typeface="Arial"/>
              <a:cs typeface="Arial"/>
            </a:rPr>
            <a:t>Исполнение </a:t>
          </a:r>
        </a:p>
        <a:p xmlns:a="http://schemas.openxmlformats.org/drawingml/2006/main">
          <a:pPr algn="ctr" rtl="0">
            <a:defRPr sz="1000"/>
          </a:pPr>
          <a:r>
            <a:rPr lang="ru-RU" sz="2000" b="1" i="0" u="none" strike="noStrike" baseline="0" dirty="0" smtClean="0">
              <a:solidFill>
                <a:srgbClr val="0000FF"/>
              </a:solidFill>
              <a:latin typeface="Arial"/>
              <a:cs typeface="Arial"/>
            </a:rPr>
            <a:t>плана  </a:t>
          </a:r>
          <a:r>
            <a:rPr lang="ru-RU" sz="2000" b="1" i="0" u="none" strike="noStrike" baseline="0" dirty="0" smtClean="0">
              <a:solidFill>
                <a:srgbClr val="FF0000"/>
              </a:solidFill>
              <a:latin typeface="Arial"/>
              <a:cs typeface="Arial"/>
            </a:rPr>
            <a:t>95,9%</a:t>
          </a:r>
        </a:p>
        <a:p xmlns:a="http://schemas.openxmlformats.org/drawingml/2006/main">
          <a:pPr algn="ctr" rtl="0">
            <a:defRPr sz="1000"/>
          </a:pPr>
          <a:r>
            <a:rPr lang="ru-RU" sz="2000" b="1" dirty="0" smtClean="0">
              <a:solidFill>
                <a:srgbClr val="FF0000"/>
              </a:solidFill>
              <a:latin typeface="Arial"/>
              <a:cs typeface="Arial"/>
            </a:rPr>
            <a:t>- 161,2</a:t>
          </a:r>
          <a:r>
            <a:rPr lang="ru-RU" sz="2000" b="1" i="0" u="none" strike="noStrike" baseline="0" dirty="0" smtClean="0">
              <a:solidFill>
                <a:srgbClr val="FF0000"/>
              </a:solidFill>
              <a:latin typeface="Arial"/>
              <a:cs typeface="Arial"/>
            </a:rPr>
            <a:t> </a:t>
          </a:r>
        </a:p>
        <a:p xmlns:a="http://schemas.openxmlformats.org/drawingml/2006/main">
          <a:pPr algn="ctr" rtl="0">
            <a:defRPr sz="1000"/>
          </a:pPr>
          <a:r>
            <a:rPr lang="ru-RU" sz="2000" b="1" i="0" u="none" strike="noStrike" baseline="0" dirty="0" smtClean="0">
              <a:solidFill>
                <a:srgbClr val="0000FF"/>
              </a:solidFill>
              <a:latin typeface="Arial"/>
              <a:cs typeface="Arial"/>
            </a:rPr>
            <a:t>млн</a:t>
          </a:r>
          <a:r>
            <a:rPr lang="ru-RU" sz="2000" b="1" i="0" u="none" strike="noStrike" baseline="0" dirty="0">
              <a:solidFill>
                <a:srgbClr val="0000FF"/>
              </a:solidFill>
              <a:latin typeface="Arial"/>
              <a:cs typeface="Arial"/>
            </a:rPr>
            <a:t>. рублей</a:t>
          </a:r>
        </a:p>
      </cdr:txBody>
    </cdr:sp>
  </cdr:relSizeAnchor>
  <cdr:relSizeAnchor xmlns:cdr="http://schemas.openxmlformats.org/drawingml/2006/chartDrawing">
    <cdr:from>
      <cdr:x>0.00575</cdr:x>
      <cdr:y>0.02375</cdr:y>
    </cdr:from>
    <cdr:to>
      <cdr:x>0.173</cdr:x>
      <cdr:y>0.10575</cdr:y>
    </cdr:to>
    <cdr:sp macro="" textlink="">
      <cdr:nvSpPr>
        <cdr:cNvPr id="1031" name="Text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594" y="114919"/>
          <a:ext cx="1384366" cy="3967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600" b="1" i="0" u="none" strike="noStrike" baseline="0">
              <a:solidFill>
                <a:srgbClr val="000000"/>
              </a:solidFill>
              <a:latin typeface="Arial"/>
              <a:cs typeface="Arial"/>
            </a:rPr>
            <a:t>млн. рублей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DBCE6-80C5-426F-A16B-B0877F9B4D9B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A4EE0-1500-4E2C-83F3-BD6E37D32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2611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C358A-A8DE-4387-BAA4-7AE97CB5FEE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C5CE2-8077-4943-BB3E-2D91923D77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584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82180E4-0F4C-493C-A1C3-E225B23F8457}" type="slidenum">
              <a:rPr lang="ru-RU">
                <a:solidFill>
                  <a:prstClr val="black"/>
                </a:solidFill>
              </a:rPr>
              <a:pPr eaLnBrk="1" hangingPunct="1"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C9285-68B8-454E-9E58-5CDEC9938BC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069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C9285-68B8-454E-9E58-5CDEC9938BC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97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C9285-68B8-454E-9E58-5CDEC9938BC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97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C9285-68B8-454E-9E58-5CDEC9938BC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C9285-68B8-454E-9E58-5CDEC9938BC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97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C9285-68B8-454E-9E58-5CDEC9938BC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9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Мин фин2"/>
          <p:cNvPicPr>
            <a:picLocks noChangeAspect="1" noChangeArrowheads="1"/>
          </p:cNvPicPr>
          <p:nvPr/>
        </p:nvPicPr>
        <p:blipFill>
          <a:blip r:embed="rId2" cstate="print">
            <a:lum bright="54000" contrast="-66000"/>
          </a:blip>
          <a:srcRect/>
          <a:stretch>
            <a:fillRect/>
          </a:stretch>
        </p:blipFill>
        <p:spPr bwMode="auto">
          <a:xfrm>
            <a:off x="0" y="887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g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0"/>
            <a:ext cx="10350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2143116"/>
            <a:ext cx="9144000" cy="279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Об итогах исполнения </a:t>
            </a:r>
            <a:br>
              <a:rPr lang="ru-RU" sz="3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ru-RU" sz="3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налоговых и неналоговых доходов консолидированных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бюджетов муниципальных образований</a:t>
            </a:r>
            <a:r>
              <a:rPr lang="ru-RU" sz="3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ru-RU" sz="3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Республики </a:t>
            </a:r>
            <a:r>
              <a:rPr lang="ru-RU" sz="3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Марий Эл</a:t>
            </a:r>
            <a:br>
              <a:rPr lang="ru-RU" sz="3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ru-RU" sz="3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в 2016 году и задачах на 2017 год  </a:t>
            </a:r>
            <a:endParaRPr lang="ru-RU" sz="38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0" y="5013325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Заместитель министра финансов </a:t>
            </a:r>
            <a:endParaRPr lang="en-US" sz="30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Республики Марий Эл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Татьяна Александровна Овсянникова</a:t>
            </a:r>
            <a:endParaRPr lang="ru-RU" sz="3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-4512" y="73028"/>
            <a:ext cx="9144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A50021"/>
                </a:solidFill>
              </a:rPr>
              <a:t> Задолженность по налогу на доходы физических лиц</a:t>
            </a:r>
          </a:p>
        </p:txBody>
      </p:sp>
      <p:graphicFrame>
        <p:nvGraphicFramePr>
          <p:cNvPr id="645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9948632"/>
              </p:ext>
            </p:extLst>
          </p:nvPr>
        </p:nvGraphicFramePr>
        <p:xfrm>
          <a:off x="92681" y="567888"/>
          <a:ext cx="8949614" cy="614950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469011"/>
                <a:gridCol w="2438842"/>
                <a:gridCol w="2016290"/>
                <a:gridCol w="2025471"/>
              </a:tblGrid>
              <a:tr h="53757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Наименования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районов, городов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4" marR="89994" marT="46786" marB="46786" anchor="ctr"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Поступления НДФЛ в местные бюджеты в 2016 году, млн. рублей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4" marR="89994" marT="46786" marB="46786" anchor="ctr"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Задолженность по НДФЛ в местные бюджеты на 1.01.2017 г., млн. рублей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4" marR="89994" marT="46786" marB="46786" anchor="ctr"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Отношение</a:t>
                      </a:r>
                      <a:r>
                        <a:rPr lang="ru-RU" sz="1100" b="1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задолженности к поступлениям НДФЛ,%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4" marR="89994" marT="46786" marB="46786" anchor="ctr" horzOverflow="overflow">
                    <a:solidFill>
                      <a:srgbClr val="CCFFCC"/>
                    </a:solidFill>
                  </a:tcPr>
                </a:tc>
              </a:tr>
              <a:tr h="3054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Волжский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89,3</a:t>
                      </a: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FFFF"/>
                    </a:solidFill>
                  </a:tcPr>
                </a:tc>
              </a:tr>
              <a:tr h="3054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Горномарийский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54,2</a:t>
                      </a: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10,4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C000"/>
                    </a:solidFill>
                  </a:tcPr>
                </a:tc>
              </a:tr>
              <a:tr h="3054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Звениговский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177,9</a:t>
                      </a: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3,6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FFFF"/>
                    </a:solidFill>
                  </a:tcPr>
                </a:tc>
              </a:tr>
              <a:tr h="3054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Килемарский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50,2</a:t>
                      </a: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2,2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FFFF"/>
                    </a:solidFill>
                  </a:tcPr>
                </a:tc>
              </a:tr>
              <a:tr h="3054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Куженерский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71,0</a:t>
                      </a: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5,6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C000"/>
                    </a:solidFill>
                  </a:tcPr>
                </a:tc>
              </a:tr>
              <a:tr h="3054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Мари-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Турекский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82,7</a:t>
                      </a: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C000"/>
                    </a:solidFill>
                  </a:tcPr>
                </a:tc>
              </a:tr>
              <a:tr h="3054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Медведевский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215,8</a:t>
                      </a: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3,7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FFFF"/>
                    </a:solidFill>
                  </a:tcPr>
                </a:tc>
              </a:tr>
              <a:tr h="3054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Моркинский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125,0</a:t>
                      </a: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5,4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C000"/>
                    </a:solidFill>
                  </a:tcPr>
                </a:tc>
              </a:tr>
              <a:tr h="3054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Новоторъяльский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65,6</a:t>
                      </a: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FFFF"/>
                    </a:solidFill>
                  </a:tcPr>
                </a:tc>
              </a:tr>
              <a:tr h="3054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Оршанский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85,7</a:t>
                      </a: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FFFF"/>
                    </a:solidFill>
                  </a:tcPr>
                </a:tc>
              </a:tr>
              <a:tr h="3450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Параньгинский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57,1</a:t>
                      </a: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C000"/>
                    </a:solidFill>
                  </a:tcPr>
                </a:tc>
              </a:tr>
              <a:tr h="3054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Сернурский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102,4</a:t>
                      </a: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6,1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C000"/>
                    </a:solidFill>
                  </a:tcPr>
                </a:tc>
              </a:tr>
              <a:tr h="3054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Советский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127,5</a:t>
                      </a: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1,8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FFFF"/>
                    </a:solidFill>
                  </a:tcPr>
                </a:tc>
              </a:tr>
              <a:tr h="3054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Юринский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39,3</a:t>
                      </a: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C000"/>
                    </a:solidFill>
                  </a:tcPr>
                </a:tc>
              </a:tr>
              <a:tr h="3054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г.Йошкар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-Ола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630,7</a:t>
                      </a: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4,9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C000"/>
                    </a:solidFill>
                  </a:tcPr>
                </a:tc>
              </a:tr>
              <a:tr h="3054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г.Волжск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152,8</a:t>
                      </a: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FFFF"/>
                    </a:solidFill>
                  </a:tcPr>
                </a:tc>
              </a:tr>
              <a:tr h="3054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г.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Козьмодемьянск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70,8</a:t>
                      </a:r>
                    </a:p>
                  </a:txBody>
                  <a:tcPr marL="91433" marR="91433" marT="45706" marB="45706" anchor="b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2,3</a:t>
                      </a:r>
                    </a:p>
                  </a:txBody>
                  <a:tcPr marL="91433" marR="91433" marT="45706" marB="45706" anchor="b" horzOverflow="overflow">
                    <a:solidFill>
                      <a:srgbClr val="FFFFFF"/>
                    </a:solidFill>
                  </a:tcPr>
                </a:tc>
              </a:tr>
              <a:tr h="320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2197,8</a:t>
                      </a:r>
                    </a:p>
                  </a:txBody>
                  <a:tcPr marL="91433" marR="91433" marT="45706" marB="45706" anchor="b"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89,7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4,1</a:t>
                      </a:r>
                      <a:endParaRPr lang="ru-RU" sz="15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95354" y="6659945"/>
            <a:ext cx="323528" cy="2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2539D56-B44B-41F9-8DC8-0BEFA3DA496D}" type="slidenum">
              <a:rPr lang="ru-RU" sz="1000" kern="0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 algn="r">
                <a:defRPr/>
              </a:pPr>
              <a:t>10</a:t>
            </a:fld>
            <a:endParaRPr lang="ru-RU" sz="1000" kern="0" dirty="0" smtClean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8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588914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28575" y="108537"/>
            <a:ext cx="9144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A50021"/>
                </a:solidFill>
              </a:rPr>
              <a:t> Земельный налог</a:t>
            </a:r>
          </a:p>
        </p:txBody>
      </p:sp>
      <p:graphicFrame>
        <p:nvGraphicFramePr>
          <p:cNvPr id="645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9573934"/>
              </p:ext>
            </p:extLst>
          </p:nvPr>
        </p:nvGraphicFramePr>
        <p:xfrm>
          <a:off x="251519" y="671991"/>
          <a:ext cx="8721844" cy="612864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872208"/>
                <a:gridCol w="1008112"/>
                <a:gridCol w="944982"/>
                <a:gridCol w="1008112"/>
                <a:gridCol w="1224136"/>
                <a:gridCol w="1296144"/>
                <a:gridCol w="1368150"/>
              </a:tblGrid>
              <a:tr h="50405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Наименования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районов, городов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3" marR="89993" marT="46800" marB="46800" anchor="ctr"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 год</a:t>
                      </a:r>
                    </a:p>
                  </a:txBody>
                  <a:tcPr marL="89993" marR="89993" marT="46800" marB="46800" anchor="ctr"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2016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3" marR="89993" marT="46800" marB="46800" anchor="ctr"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Исп. плана,%</a:t>
                      </a:r>
                    </a:p>
                  </a:txBody>
                  <a:tcPr marL="89993" marR="89993" marT="46800" marB="46800" anchor="ctr"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Рост к 2015году,%</a:t>
                      </a:r>
                    </a:p>
                  </a:txBody>
                  <a:tcPr marL="89993" marR="89993" marT="46800" marB="46800" anchor="ctr"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Задолжен. на 01.01.2017г.</a:t>
                      </a:r>
                    </a:p>
                  </a:txBody>
                  <a:tcPr marL="89993" marR="89993" marT="46800" marB="46800" anchor="ctr"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Рост (снижение) задолжен.%</a:t>
                      </a:r>
                    </a:p>
                  </a:txBody>
                  <a:tcPr marL="89993" marR="89993" marT="46800" marB="46800" anchor="ctr" horzOverflow="overflow">
                    <a:solidFill>
                      <a:srgbClr val="CCFFCC"/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Волжский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Горномарийский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88,3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119,6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Звениговский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107,5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114,5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117,3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Килемарский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117,7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118,7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Куженерский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79,2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82,5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97,5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Мари-Турекский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94,6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92,4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115,6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Медведевский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108,6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117,9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Моркинский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87,5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Новоторьяльский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81,8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Оршанский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112,3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Параньгинский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115,6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Сернурский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Советский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96,2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Юринский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121,9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82,7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Йошкар-Ола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108,0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144,5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Волжск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126,2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129,9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113,4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Козьмодемьянск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108,7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128,4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132,6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103,3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105,5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37,3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(+5,0)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115,6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670" name="TextBox 4"/>
          <p:cNvSpPr txBox="1">
            <a:spLocks noChangeArrowheads="1"/>
          </p:cNvSpPr>
          <p:nvPr/>
        </p:nvSpPr>
        <p:spPr bwMode="auto">
          <a:xfrm>
            <a:off x="7873113" y="384408"/>
            <a:ext cx="1314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</a:rPr>
              <a:t>млн. рублей</a:t>
            </a:r>
          </a:p>
        </p:txBody>
      </p:sp>
      <p:sp>
        <p:nvSpPr>
          <p:cNvPr id="8" name="Номер слайда 3"/>
          <p:cNvSpPr txBox="1">
            <a:spLocks noGrp="1"/>
          </p:cNvSpPr>
          <p:nvPr/>
        </p:nvSpPr>
        <p:spPr bwMode="auto">
          <a:xfrm>
            <a:off x="8895354" y="6659945"/>
            <a:ext cx="323528" cy="2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2539D56-B44B-41F9-8DC8-0BEFA3DA496D}" type="slidenum">
              <a:rPr lang="ru-RU" sz="1000" kern="0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 algn="r">
                <a:defRPr/>
              </a:pPr>
              <a:t>11</a:t>
            </a:fld>
            <a:endParaRPr lang="ru-RU" sz="1000" kern="0" dirty="0" smtClean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9067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28575" y="73025"/>
            <a:ext cx="9144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A50021"/>
                </a:solidFill>
              </a:rPr>
              <a:t>Налог на имущество физических лиц</a:t>
            </a:r>
          </a:p>
        </p:txBody>
      </p:sp>
      <p:graphicFrame>
        <p:nvGraphicFramePr>
          <p:cNvPr id="645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3742454"/>
              </p:ext>
            </p:extLst>
          </p:nvPr>
        </p:nvGraphicFramePr>
        <p:xfrm>
          <a:off x="297878" y="636479"/>
          <a:ext cx="8586705" cy="612864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872208"/>
                <a:gridCol w="1008112"/>
                <a:gridCol w="1025867"/>
                <a:gridCol w="1200991"/>
                <a:gridCol w="1202019"/>
                <a:gridCol w="1202019"/>
                <a:gridCol w="1075489"/>
              </a:tblGrid>
              <a:tr h="5760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Наименования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районов, городов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3" marR="89993" marT="46800" marB="46800" anchor="ctr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 на 2016 год</a:t>
                      </a:r>
                    </a:p>
                  </a:txBody>
                  <a:tcPr marL="89993" marR="89993" marT="46800" marB="46800" anchor="ctr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2016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3" marR="89993" marT="46800" marB="46800" anchor="ctr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Исполнение плана,%</a:t>
                      </a:r>
                    </a:p>
                  </a:txBody>
                  <a:tcPr marL="89993" marR="89993" marT="46800" marB="46800" anchor="ctr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Рост к 2015 году,%</a:t>
                      </a:r>
                    </a:p>
                  </a:txBody>
                  <a:tcPr marL="89993" marR="89993" marT="46800" marB="46800" anchor="ctr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Задолженность на 01.01.2017г.</a:t>
                      </a:r>
                    </a:p>
                  </a:txBody>
                  <a:tcPr marL="89993" marR="89993" marT="46800" marB="46800" anchor="ctr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Рост (снижения)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задолж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%</a:t>
                      </a:r>
                    </a:p>
                  </a:txBody>
                  <a:tcPr marL="89993" marR="89993" marT="46800" marB="46800" anchor="ctr" horzOverflow="overflow">
                    <a:solidFill>
                      <a:srgbClr val="CCFFFF"/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Волжский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110,4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108,3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114,6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Горномарийский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110,3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123,5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142,5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Звениговский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110,9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120,1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115,6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Килемарский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103,6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146,8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282,7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Куженерский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107,4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123,6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154,7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Мари-Турекский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105,7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118,3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145,9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Медведевский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106,6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191,5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200,8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Моркинский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108,4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104,2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128,9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040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Новоторьяльский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122,5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145,5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157,4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Оршанский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107,3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104,1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Параньгинский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119,3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120,8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181,6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Сернурский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140,3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140,0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Советский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126,2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127,5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126,9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Юринский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113,0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140,3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129,3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Йошкар-Ола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27,4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27,6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120,4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146,8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Волжск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118,7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86,8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95,4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Козьмодемьянск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101,8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117,4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105,7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63,6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67,8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106,7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121,0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45,3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(+11,9)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135,8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670" name="TextBox 4"/>
          <p:cNvSpPr txBox="1">
            <a:spLocks noChangeArrowheads="1"/>
          </p:cNvSpPr>
          <p:nvPr/>
        </p:nvSpPr>
        <p:spPr bwMode="auto">
          <a:xfrm>
            <a:off x="7899747" y="364825"/>
            <a:ext cx="1314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</a:rPr>
              <a:t>млн. рублей</a:t>
            </a:r>
          </a:p>
        </p:txBody>
      </p:sp>
      <p:sp>
        <p:nvSpPr>
          <p:cNvPr id="8" name="Номер слайда 3"/>
          <p:cNvSpPr txBox="1">
            <a:spLocks noGrp="1"/>
          </p:cNvSpPr>
          <p:nvPr/>
        </p:nvSpPr>
        <p:spPr bwMode="auto">
          <a:xfrm>
            <a:off x="8895354" y="6659945"/>
            <a:ext cx="323528" cy="2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2539D56-B44B-41F9-8DC8-0BEFA3DA496D}" type="slidenum">
              <a:rPr lang="ru-RU" sz="1000" kern="0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 algn="r">
                <a:defRPr/>
              </a:pPr>
              <a:t>12</a:t>
            </a:fld>
            <a:endParaRPr lang="ru-RU" sz="1000" kern="0" dirty="0" smtClean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742804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28575" y="73025"/>
            <a:ext cx="9144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A50021"/>
                </a:solidFill>
              </a:rPr>
              <a:t>Единый налог на вмененный доход</a:t>
            </a:r>
          </a:p>
        </p:txBody>
      </p:sp>
      <p:graphicFrame>
        <p:nvGraphicFramePr>
          <p:cNvPr id="645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6531816"/>
              </p:ext>
            </p:extLst>
          </p:nvPr>
        </p:nvGraphicFramePr>
        <p:xfrm>
          <a:off x="325496" y="626488"/>
          <a:ext cx="8524562" cy="613446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976353"/>
                <a:gridCol w="1003593"/>
                <a:gridCol w="1296144"/>
                <a:gridCol w="1368152"/>
                <a:gridCol w="1512168"/>
                <a:gridCol w="1368152"/>
              </a:tblGrid>
              <a:tr h="64806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Наименования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районов, городов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3" marR="89993" marT="46800" marB="46800" anchor="ctr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 на 2016 год</a:t>
                      </a:r>
                    </a:p>
                  </a:txBody>
                  <a:tcPr marL="89993" marR="89993" marT="46800" marB="46800" anchor="ctr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2016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3" marR="89993" marT="46800" marB="46800" anchor="ctr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Исполнение плана года,%</a:t>
                      </a:r>
                    </a:p>
                  </a:txBody>
                  <a:tcPr marL="89993" marR="89993" marT="46800" marB="46800" anchor="ctr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Задолженность на 01.01.2017г.</a:t>
                      </a:r>
                    </a:p>
                  </a:txBody>
                  <a:tcPr marL="89993" marR="89993" marT="46800" marB="46800" anchor="ctr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Рост (снижение)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задолж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89993" marR="89993" marT="46800" marB="46800" anchor="ctr" horzOverflow="overflow">
                    <a:solidFill>
                      <a:srgbClr val="CCFFFF"/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Волжский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114,2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Горномарийский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79,6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Звениговский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96,8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Килемарский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68,6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Куженерский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92,9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182,1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Мари-Турекский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89,8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118,7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Медведевский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124,5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Моркинский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106,5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Новоторьяльский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99,8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Оршанский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102,4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108,7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Параньгинский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95,4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59,3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Сернурский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134,1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Советский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161,0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Юринский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97,4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146,5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Йошкар-Ола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183,1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183,5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20,5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102,1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Волжск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31,4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30,1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95,9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104,8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Козьмодемьянск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17,4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104,0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0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317,5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315,9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99,5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30,2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(+1,3)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104,6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670" name="TextBox 4"/>
          <p:cNvSpPr txBox="1">
            <a:spLocks noChangeArrowheads="1"/>
          </p:cNvSpPr>
          <p:nvPr/>
        </p:nvSpPr>
        <p:spPr bwMode="auto">
          <a:xfrm>
            <a:off x="7923275" y="336269"/>
            <a:ext cx="1314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</a:rPr>
              <a:t>млн. рублей</a:t>
            </a:r>
          </a:p>
        </p:txBody>
      </p:sp>
      <p:sp>
        <p:nvSpPr>
          <p:cNvPr id="8" name="Номер слайда 3"/>
          <p:cNvSpPr txBox="1">
            <a:spLocks noGrp="1"/>
          </p:cNvSpPr>
          <p:nvPr/>
        </p:nvSpPr>
        <p:spPr bwMode="auto">
          <a:xfrm>
            <a:off x="8895354" y="6659945"/>
            <a:ext cx="323528" cy="2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2539D56-B44B-41F9-8DC8-0BEFA3DA496D}" type="slidenum">
              <a:rPr lang="ru-RU" sz="1000" kern="0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 algn="r">
                <a:defRPr/>
              </a:pPr>
              <a:t>13</a:t>
            </a:fld>
            <a:endParaRPr lang="ru-RU" sz="1000" kern="0" dirty="0" smtClean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982832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884"/>
            <a:ext cx="9144000" cy="892175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Неналоговые доходы местных бюджетов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7308850" y="1130300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2532" name="Text Box 27"/>
          <p:cNvSpPr txBox="1">
            <a:spLocks noChangeArrowheads="1"/>
          </p:cNvSpPr>
          <p:nvPr/>
        </p:nvSpPr>
        <p:spPr bwMode="auto">
          <a:xfrm>
            <a:off x="7519988" y="757606"/>
            <a:ext cx="14303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prstClr val="black"/>
                </a:solidFill>
              </a:rPr>
              <a:t>млн.</a:t>
            </a:r>
            <a:r>
              <a:rPr lang="en-US" altLang="ru-RU" sz="1600" b="1" dirty="0" smtClean="0">
                <a:solidFill>
                  <a:prstClr val="black"/>
                </a:solidFill>
              </a:rPr>
              <a:t> </a:t>
            </a:r>
            <a:r>
              <a:rPr lang="ru-RU" altLang="ru-RU" sz="1600" b="1" dirty="0" smtClean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8121194"/>
              </p:ext>
            </p:extLst>
          </p:nvPr>
        </p:nvGraphicFramePr>
        <p:xfrm>
          <a:off x="150809" y="1099094"/>
          <a:ext cx="8742367" cy="547260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85812"/>
                <a:gridCol w="1388700"/>
                <a:gridCol w="1474671"/>
                <a:gridCol w="1296144"/>
                <a:gridCol w="1584176"/>
                <a:gridCol w="1512864"/>
              </a:tblGrid>
              <a:tr h="1735078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Утвержд</a:t>
                      </a:r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на 2016 г. 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Arial" pitchFamily="34" charset="0"/>
                          <a:cs typeface="Arial" pitchFamily="34" charset="0"/>
                        </a:rPr>
                        <a:t>Уточнен. план 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Arial" pitchFamily="34" charset="0"/>
                          <a:cs typeface="Arial" pitchFamily="34" charset="0"/>
                        </a:rPr>
                        <a:t>на 2016 г.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Arial" pitchFamily="34" charset="0"/>
                          <a:cs typeface="Arial" pitchFamily="34" charset="0"/>
                        </a:rPr>
                        <a:t>2016 г.  </a:t>
                      </a:r>
                      <a:endParaRPr lang="ru-RU" sz="17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Arial" pitchFamily="34" charset="0"/>
                          <a:cs typeface="Arial" pitchFamily="34" charset="0"/>
                        </a:rPr>
                        <a:t>Исполнение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Arial" pitchFamily="34" charset="0"/>
                          <a:cs typeface="Arial" pitchFamily="34" charset="0"/>
                        </a:rPr>
                        <a:t>уточнен. плана,%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Arial" pitchFamily="34" charset="0"/>
                          <a:cs typeface="Arial" pitchFamily="34" charset="0"/>
                        </a:rPr>
                        <a:t>Отклонение 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Arial" pitchFamily="34" charset="0"/>
                          <a:cs typeface="Arial" pitchFamily="34" charset="0"/>
                        </a:rPr>
                        <a:t>от </a:t>
                      </a:r>
                      <a:r>
                        <a:rPr lang="ru-RU" sz="1700" dirty="0" err="1" smtClean="0">
                          <a:latin typeface="Arial" pitchFamily="34" charset="0"/>
                          <a:cs typeface="Arial" pitchFamily="34" charset="0"/>
                        </a:rPr>
                        <a:t>утвержд</a:t>
                      </a:r>
                      <a:r>
                        <a:rPr lang="ru-RU" sz="1700" dirty="0" smtClean="0">
                          <a:latin typeface="Arial" pitchFamily="34" charset="0"/>
                          <a:cs typeface="Arial" pitchFamily="34" charset="0"/>
                        </a:rPr>
                        <a:t>. плана на 2016 г. (+,-)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anchor="ctr"/>
                </a:tc>
              </a:tr>
              <a:tr h="39236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3399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800" b="1" dirty="0">
                        <a:solidFill>
                          <a:srgbClr val="0033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33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606,5</a:t>
                      </a:r>
                      <a:endParaRPr lang="ru-RU" sz="1800" b="1" kern="1200" dirty="0">
                        <a:solidFill>
                          <a:srgbClr val="003399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7" marR="91437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99"/>
                          </a:solidFill>
                          <a:latin typeface="Arial" pitchFamily="34" charset="0"/>
                          <a:cs typeface="Arial" pitchFamily="34" charset="0"/>
                        </a:rPr>
                        <a:t>964,3</a:t>
                      </a:r>
                      <a:endParaRPr lang="ru-RU" sz="1800" b="1" dirty="0">
                        <a:solidFill>
                          <a:srgbClr val="0033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99"/>
                          </a:solidFill>
                          <a:latin typeface="Arial" pitchFamily="34" charset="0"/>
                          <a:cs typeface="Arial" pitchFamily="34" charset="0"/>
                        </a:rPr>
                        <a:t>831,4</a:t>
                      </a:r>
                      <a:endParaRPr lang="ru-RU" sz="1800" b="1" dirty="0">
                        <a:solidFill>
                          <a:srgbClr val="0033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99"/>
                          </a:solidFill>
                          <a:latin typeface="Arial" pitchFamily="34" charset="0"/>
                          <a:cs typeface="Arial" pitchFamily="34" charset="0"/>
                        </a:rPr>
                        <a:t>86,2</a:t>
                      </a:r>
                      <a:endParaRPr lang="ru-RU" sz="1800" b="1" dirty="0">
                        <a:solidFill>
                          <a:srgbClr val="0033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33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+224,9</a:t>
                      </a:r>
                      <a:endParaRPr lang="ru-RU" sz="1800" b="1" kern="1200" dirty="0">
                        <a:solidFill>
                          <a:srgbClr val="003399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7" marR="91437" marT="45717" marB="45717" anchor="ctr"/>
                </a:tc>
              </a:tr>
              <a:tr h="39236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3399"/>
                          </a:solidFill>
                          <a:latin typeface="Arial" pitchFamily="34" charset="0"/>
                          <a:cs typeface="Arial" pitchFamily="34" charset="0"/>
                        </a:rPr>
                        <a:t>Из них:</a:t>
                      </a:r>
                      <a:endParaRPr lang="ru-RU" sz="1800" b="1" dirty="0">
                        <a:solidFill>
                          <a:srgbClr val="0033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33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33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33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anchor="ctr"/>
                </a:tc>
              </a:tr>
              <a:tr h="1448571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003399"/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</a:t>
                      </a:r>
                      <a:r>
                        <a:rPr lang="ru-RU" sz="1800" b="1" dirty="0" err="1" smtClean="0">
                          <a:solidFill>
                            <a:srgbClr val="003399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исполь-зования</a:t>
                      </a:r>
                      <a:r>
                        <a:rPr lang="ru-RU" sz="1800" b="1" baseline="0" dirty="0" smtClean="0">
                          <a:solidFill>
                            <a:srgbClr val="003399"/>
                          </a:solidFill>
                          <a:latin typeface="Arial" pitchFamily="34" charset="0"/>
                          <a:cs typeface="Arial" pitchFamily="34" charset="0"/>
                        </a:rPr>
                        <a:t> имущества</a:t>
                      </a:r>
                      <a:endParaRPr lang="ru-RU" sz="1800" b="1" dirty="0">
                        <a:solidFill>
                          <a:srgbClr val="0033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33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472,1</a:t>
                      </a:r>
                      <a:endParaRPr lang="ru-RU" sz="1800" b="1" kern="1200" dirty="0">
                        <a:solidFill>
                          <a:srgbClr val="003399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7" marR="91437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99"/>
                          </a:solidFill>
                          <a:latin typeface="Arial" pitchFamily="34" charset="0"/>
                          <a:cs typeface="Arial" pitchFamily="34" charset="0"/>
                        </a:rPr>
                        <a:t>513,8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(+41,7)</a:t>
                      </a:r>
                      <a:endParaRPr lang="ru-RU" sz="18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99"/>
                          </a:solidFill>
                          <a:latin typeface="Arial" pitchFamily="34" charset="0"/>
                          <a:cs typeface="Arial" pitchFamily="34" charset="0"/>
                        </a:rPr>
                        <a:t>497,9</a:t>
                      </a:r>
                      <a:endParaRPr lang="ru-RU" sz="1800" b="1" dirty="0">
                        <a:solidFill>
                          <a:srgbClr val="0033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99"/>
                          </a:solidFill>
                          <a:latin typeface="Arial" pitchFamily="34" charset="0"/>
                          <a:cs typeface="Arial" pitchFamily="34" charset="0"/>
                        </a:rPr>
                        <a:t>96,9</a:t>
                      </a:r>
                      <a:endParaRPr lang="ru-RU" sz="1800" b="1" dirty="0">
                        <a:solidFill>
                          <a:srgbClr val="0033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+25,8</a:t>
                      </a:r>
                      <a:endParaRPr lang="ru-RU" sz="1800" b="1" kern="1200" dirty="0">
                        <a:solidFill>
                          <a:srgbClr val="00B05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7" marR="91437" marT="45717" marB="45717" anchor="ctr"/>
                </a:tc>
              </a:tr>
              <a:tr h="150423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3399"/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продажи активов</a:t>
                      </a:r>
                      <a:endParaRPr lang="ru-RU" sz="1800" b="1" dirty="0">
                        <a:solidFill>
                          <a:srgbClr val="0033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3399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68,6</a:t>
                      </a:r>
                      <a:endParaRPr lang="ru-RU" sz="1800" b="1" kern="1200" dirty="0">
                        <a:solidFill>
                          <a:srgbClr val="003399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7" marR="91437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99"/>
                          </a:solidFill>
                          <a:latin typeface="Arial" pitchFamily="34" charset="0"/>
                          <a:cs typeface="Arial" pitchFamily="34" charset="0"/>
                        </a:rPr>
                        <a:t>332,3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(+263,7)</a:t>
                      </a:r>
                      <a:endParaRPr lang="ru-RU" sz="18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99"/>
                          </a:solidFill>
                          <a:latin typeface="Arial" pitchFamily="34" charset="0"/>
                          <a:cs typeface="Arial" pitchFamily="34" charset="0"/>
                        </a:rPr>
                        <a:t>212,7</a:t>
                      </a:r>
                      <a:endParaRPr lang="ru-RU" sz="1800" b="1" dirty="0">
                        <a:solidFill>
                          <a:srgbClr val="0033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99"/>
                          </a:solidFill>
                          <a:latin typeface="Arial" pitchFamily="34" charset="0"/>
                          <a:cs typeface="Arial" pitchFamily="34" charset="0"/>
                        </a:rPr>
                        <a:t>64,0</a:t>
                      </a:r>
                      <a:endParaRPr lang="ru-RU" sz="1800" b="1" dirty="0">
                        <a:solidFill>
                          <a:srgbClr val="0033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+144,1</a:t>
                      </a:r>
                      <a:endParaRPr lang="ru-RU" sz="1800" b="1" kern="1200" dirty="0">
                        <a:solidFill>
                          <a:srgbClr val="00B05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7" marR="91437" marT="45717" marB="45717" anchor="ctr"/>
                </a:tc>
              </a:tr>
            </a:tbl>
          </a:graphicData>
        </a:graphic>
      </p:graphicFrame>
      <p:sp>
        <p:nvSpPr>
          <p:cNvPr id="9" name="Номер слайда 3"/>
          <p:cNvSpPr txBox="1">
            <a:spLocks noGrp="1"/>
          </p:cNvSpPr>
          <p:nvPr/>
        </p:nvSpPr>
        <p:spPr bwMode="auto">
          <a:xfrm>
            <a:off x="8895354" y="6659945"/>
            <a:ext cx="323528" cy="2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2539D56-B44B-41F9-8DC8-0BEFA3DA496D}" type="slidenum">
              <a:rPr lang="ru-RU" sz="1000" kern="0" smtClean="0">
                <a:solidFill>
                  <a:srgbClr val="808080">
                    <a:lumMod val="60000"/>
                    <a:lumOff val="40000"/>
                  </a:srgbClr>
                </a:solidFill>
                <a:latin typeface="Arial" charset="0"/>
              </a:rPr>
              <a:pPr algn="r">
                <a:defRPr/>
              </a:pPr>
              <a:t>14</a:t>
            </a:fld>
            <a:endParaRPr lang="ru-RU" sz="1000" kern="0" dirty="0" smtClean="0">
              <a:solidFill>
                <a:srgbClr val="808080">
                  <a:lumMod val="60000"/>
                  <a:lumOff val="40000"/>
                </a:srgbClr>
              </a:solidFill>
              <a:latin typeface="Arial" charset="0"/>
            </a:endParaRPr>
          </a:p>
        </p:txBody>
      </p:sp>
      <p:pic>
        <p:nvPicPr>
          <p:cNvPr id="8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4464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-4512" y="0"/>
            <a:ext cx="9144000" cy="40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A50021"/>
                </a:solidFill>
              </a:rPr>
              <a:t> Бюджеты муниципальных образований в 2017 году</a:t>
            </a:r>
          </a:p>
        </p:txBody>
      </p:sp>
      <p:graphicFrame>
        <p:nvGraphicFramePr>
          <p:cNvPr id="645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9320774"/>
              </p:ext>
            </p:extLst>
          </p:nvPr>
        </p:nvGraphicFramePr>
        <p:xfrm>
          <a:off x="179512" y="510934"/>
          <a:ext cx="8784976" cy="623043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304256"/>
                <a:gridCol w="2160240"/>
                <a:gridCol w="2160240"/>
                <a:gridCol w="2160240"/>
              </a:tblGrid>
              <a:tr h="71405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Наименования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районов, городов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4" marR="89994" marT="46786" marB="46786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</a:t>
                      </a:r>
                    </a:p>
                    <a:p>
                      <a:pPr marL="0" algn="ctr" defTabSz="914400" rtl="0" eaLnBrk="1" latinLnBrk="0" hangingPunct="1"/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2016 года </a:t>
                      </a:r>
                    </a:p>
                  </a:txBody>
                  <a:tcPr marL="89994" marR="89994" marT="46786" marB="46786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Утвержденный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план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 2017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4" marR="89994" marT="46786" marB="46786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Темп роста утвержденного плана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2017 г. к факту 2016 г.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4" marR="89994" marT="46786" marB="46786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07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Волжский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112,0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115,4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103,0</a:t>
                      </a:r>
                    </a:p>
                  </a:txBody>
                  <a:tcPr marL="0" marR="0" marT="0" marB="0" anchor="b">
                    <a:solidFill>
                      <a:srgbClr val="FFFFFF"/>
                    </a:solidFill>
                  </a:tcPr>
                </a:tc>
              </a:tr>
              <a:tr h="3007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Горномарийский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83,4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83,6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100,2</a:t>
                      </a:r>
                    </a:p>
                  </a:txBody>
                  <a:tcPr marL="0" marR="0" marT="0" marB="0" anchor="b">
                    <a:solidFill>
                      <a:srgbClr val="FFFFFF"/>
                    </a:solidFill>
                  </a:tcPr>
                </a:tc>
              </a:tr>
              <a:tr h="3007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Звениговский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243,8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275,4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112,9</a:t>
                      </a:r>
                    </a:p>
                  </a:txBody>
                  <a:tcPr marL="0" marR="0" marT="0" marB="0" anchor="b">
                    <a:solidFill>
                      <a:srgbClr val="FFFFFF"/>
                    </a:solidFill>
                  </a:tcPr>
                </a:tc>
              </a:tr>
              <a:tr h="3007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Килемарский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67,1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66,4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99,0</a:t>
                      </a: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</a:tr>
              <a:tr h="3007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Куженерский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86,7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103,4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119,3</a:t>
                      </a:r>
                    </a:p>
                  </a:txBody>
                  <a:tcPr marL="0" marR="0" marT="0" marB="0" anchor="b">
                    <a:solidFill>
                      <a:srgbClr val="FFFFFF"/>
                    </a:solidFill>
                  </a:tcPr>
                </a:tc>
              </a:tr>
              <a:tr h="3007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Мари-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Турекский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104,8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106,7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101,9</a:t>
                      </a:r>
                    </a:p>
                  </a:txBody>
                  <a:tcPr marL="0" marR="0" marT="0" marB="0" anchor="b">
                    <a:solidFill>
                      <a:srgbClr val="FFFFFF"/>
                    </a:solidFill>
                  </a:tcPr>
                </a:tc>
              </a:tr>
              <a:tr h="3007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Медведевский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406,9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287,9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70,8</a:t>
                      </a: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</a:tr>
              <a:tr h="3007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Моркинский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159,4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153,5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96,3</a:t>
                      </a: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</a:tr>
              <a:tr h="3007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Новоторъяльский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89,0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85,5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96,1</a:t>
                      </a: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</a:tr>
              <a:tr h="3007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Оршанский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110,3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105,4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95,5</a:t>
                      </a: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</a:tr>
              <a:tr h="3007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Параньгинский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74,9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82,7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110,4</a:t>
                      </a:r>
                    </a:p>
                  </a:txBody>
                  <a:tcPr marL="0" marR="0" marT="0" marB="0" anchor="b">
                    <a:solidFill>
                      <a:srgbClr val="FFFFFF"/>
                    </a:solidFill>
                  </a:tcPr>
                </a:tc>
              </a:tr>
              <a:tr h="3007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Сернурский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137,9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145,1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105,2</a:t>
                      </a:r>
                    </a:p>
                  </a:txBody>
                  <a:tcPr marL="0" marR="0" marT="0" marB="0" anchor="b">
                    <a:solidFill>
                      <a:srgbClr val="FFFFFF"/>
                    </a:solidFill>
                  </a:tcPr>
                </a:tc>
              </a:tr>
              <a:tr h="29490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Советский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164,8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163,2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99,0</a:t>
                      </a: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</a:tr>
              <a:tr h="3007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Юринский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46,9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50,8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108,2</a:t>
                      </a:r>
                    </a:p>
                  </a:txBody>
                  <a:tcPr marL="0" marR="0" marT="0" marB="0" anchor="b">
                    <a:solidFill>
                      <a:srgbClr val="FFFFFF"/>
                    </a:solidFill>
                  </a:tcPr>
                </a:tc>
              </a:tr>
              <a:tr h="3007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г.Йошкар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-Ола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1503,3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1 397,8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93,0</a:t>
                      </a: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</a:tr>
              <a:tr h="3007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г.Волжск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288,4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293,0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101,6</a:t>
                      </a:r>
                    </a:p>
                  </a:txBody>
                  <a:tcPr marL="0" marR="0" marT="0" marB="0" anchor="b">
                    <a:solidFill>
                      <a:srgbClr val="FFFFFF"/>
                    </a:solidFill>
                  </a:tcPr>
                </a:tc>
              </a:tr>
              <a:tr h="3007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г.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Козьмодемьянск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123,9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120,9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97,5</a:t>
                      </a: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</a:tr>
              <a:tr h="297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3 803,5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3 636,8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95,6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95354" y="6659945"/>
            <a:ext cx="323528" cy="2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2539D56-B44B-41F9-8DC8-0BEFA3DA496D}" type="slidenum">
              <a:rPr lang="ru-RU" sz="1000" kern="0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 algn="r">
                <a:defRPr/>
              </a:pPr>
              <a:t>15</a:t>
            </a:fld>
            <a:endParaRPr lang="ru-RU" sz="1000" kern="0" dirty="0" smtClean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9644" y="26064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</a:rPr>
              <a:t>млн. рублей</a:t>
            </a:r>
            <a:endParaRPr lang="ru-RU" sz="1200" b="1" dirty="0">
              <a:solidFill>
                <a:prstClr val="black"/>
              </a:solidFill>
            </a:endParaRPr>
          </a:p>
        </p:txBody>
      </p:sp>
      <p:pic>
        <p:nvPicPr>
          <p:cNvPr id="9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92388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"/>
            <a:ext cx="8001056" cy="78579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Расходы на возмещение разницы в тарифах на коммунальные услуги  на 2017 год</a:t>
            </a:r>
            <a:endParaRPr lang="ru-RU" sz="20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6019639"/>
              </p:ext>
            </p:extLst>
          </p:nvPr>
        </p:nvGraphicFramePr>
        <p:xfrm>
          <a:off x="214282" y="964186"/>
          <a:ext cx="8715436" cy="5801273"/>
        </p:xfrm>
        <a:graphic>
          <a:graphicData uri="http://schemas.openxmlformats.org/drawingml/2006/table">
            <a:tbl>
              <a:tblPr/>
              <a:tblGrid>
                <a:gridCol w="2118670"/>
                <a:gridCol w="2122374"/>
                <a:gridCol w="2237196"/>
                <a:gridCol w="2237196"/>
              </a:tblGrid>
              <a:tr h="1779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>
                          <a:latin typeface="Arial" pitchFamily="34" charset="0"/>
                        </a:rPr>
                        <a:t>Муниципальные образования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baseline="0" dirty="0">
                          <a:latin typeface="Arial" pitchFamily="34" charset="0"/>
                        </a:rPr>
                        <a:t>тепло</a:t>
                      </a:r>
                      <a:r>
                        <a:rPr lang="ru-RU" sz="1000" b="1" i="0" u="none" strike="noStrike" baseline="0" dirty="0" smtClean="0">
                          <a:latin typeface="Arial" pitchFamily="34" charset="0"/>
                        </a:rPr>
                        <a:t>, вода</a:t>
                      </a:r>
                      <a:endParaRPr lang="ru-RU" sz="1000" b="1" i="0" u="none" strike="noStrike" baseline="0" dirty="0">
                        <a:latin typeface="Arial" pitchFamily="34" charset="0"/>
                      </a:endParaRP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4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>
                          <a:latin typeface="Arial" pitchFamily="34" charset="0"/>
                        </a:rPr>
                        <a:t>Учтено при расчете финансовой помощи </a:t>
                      </a:r>
                      <a:endParaRPr lang="ru-RU" sz="1200" b="1" i="0" u="none" strike="noStrike" baseline="0" dirty="0" smtClean="0">
                        <a:latin typeface="Arial" pitchFamily="34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latin typeface="Arial" pitchFamily="34" charset="0"/>
                        </a:rPr>
                        <a:t>на </a:t>
                      </a:r>
                      <a:r>
                        <a:rPr lang="ru-RU" sz="1200" b="1" i="0" u="none" strike="noStrike" baseline="0" dirty="0">
                          <a:latin typeface="Arial" pitchFamily="34" charset="0"/>
                        </a:rPr>
                        <a:t>2017 г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>
                          <a:latin typeface="Arial" pitchFamily="34" charset="0"/>
                        </a:rPr>
                        <a:t>Предусмотрено в бюджетах на 2017 год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latin typeface="Arial" pitchFamily="34" charset="0"/>
                        </a:rPr>
                        <a:t>отклонение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latin typeface="Arial" pitchFamily="34" charset="0"/>
                        </a:rPr>
                        <a:t>(+) добавили </a:t>
                      </a:r>
                      <a:r>
                        <a:rPr lang="ru-RU" sz="1200" b="1" i="0" u="none" strike="noStrike" baseline="0" dirty="0">
                          <a:latin typeface="Arial" pitchFamily="34" charset="0"/>
                        </a:rPr>
                        <a:t>, </a:t>
                      </a:r>
                      <a:r>
                        <a:rPr lang="ru-RU" sz="1200" b="1" i="0" u="none" strike="noStrike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(-) </a:t>
                      </a:r>
                      <a:r>
                        <a:rPr lang="ru-RU" sz="1200" b="1" i="0" u="none" strike="noStrike" baseline="0" dirty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сняли </a:t>
                      </a:r>
                      <a:endParaRPr lang="ru-RU" sz="1200" b="1" i="0" u="none" strike="noStrike" baseline="0" dirty="0" smtClean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latin typeface="Arial" pitchFamily="34" charset="0"/>
                        </a:rPr>
                        <a:t>на </a:t>
                      </a:r>
                      <a:r>
                        <a:rPr lang="ru-RU" sz="1200" b="1" i="0" u="none" strike="noStrike" baseline="0" dirty="0">
                          <a:latin typeface="Arial" pitchFamily="34" charset="0"/>
                        </a:rPr>
                        <a:t>другие расходы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12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baseline="0" dirty="0">
                          <a:latin typeface="Arial" pitchFamily="34" charset="0"/>
                        </a:rPr>
                        <a:t>1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baseline="0" dirty="0">
                          <a:latin typeface="Arial" pitchFamily="34" charset="0"/>
                        </a:rPr>
                        <a:t>2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baseline="0" dirty="0">
                          <a:latin typeface="Arial" pitchFamily="34" charset="0"/>
                        </a:rPr>
                        <a:t>3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baseline="0" dirty="0">
                          <a:latin typeface="Arial" pitchFamily="34" charset="0"/>
                        </a:rPr>
                        <a:t>4=3-2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65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 dirty="0">
                          <a:latin typeface="Arial" pitchFamily="34" charset="0"/>
                        </a:rPr>
                        <a:t>Волжский</a:t>
                      </a:r>
                    </a:p>
                  </a:txBody>
                  <a:tcPr marL="6654" marR="6654" marT="6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latin typeface="Arial" pitchFamily="34" charset="0"/>
                        </a:rPr>
                        <a:t>22 165,0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>
                          <a:latin typeface="Arial" pitchFamily="34" charset="0"/>
                        </a:rPr>
                        <a:t>22 302,0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latin typeface="Arial" pitchFamily="34" charset="0"/>
                        </a:rPr>
                        <a:t>137,0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65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 dirty="0" err="1">
                          <a:latin typeface="Arial" pitchFamily="34" charset="0"/>
                        </a:rPr>
                        <a:t>Горномарийский</a:t>
                      </a:r>
                      <a:endParaRPr lang="ru-RU" sz="1600" b="0" i="0" u="none" strike="noStrike" baseline="0" dirty="0">
                        <a:latin typeface="Arial" pitchFamily="34" charset="0"/>
                      </a:endParaRPr>
                    </a:p>
                  </a:txBody>
                  <a:tcPr marL="6654" marR="6654" marT="6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latin typeface="Arial" pitchFamily="34" charset="0"/>
                        </a:rPr>
                        <a:t>4 590,0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latin typeface="Arial" pitchFamily="34" charset="0"/>
                        </a:rPr>
                        <a:t>5 600,0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latin typeface="Arial" pitchFamily="34" charset="0"/>
                        </a:rPr>
                        <a:t>1 010,0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65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 dirty="0" err="1">
                          <a:latin typeface="Arial" pitchFamily="34" charset="0"/>
                        </a:rPr>
                        <a:t>Звениговский</a:t>
                      </a:r>
                      <a:endParaRPr lang="ru-RU" sz="1600" b="0" i="0" u="none" strike="noStrike" baseline="0" dirty="0">
                        <a:latin typeface="Arial" pitchFamily="34" charset="0"/>
                      </a:endParaRPr>
                    </a:p>
                  </a:txBody>
                  <a:tcPr marL="6654" marR="6654" marT="6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latin typeface="Arial" pitchFamily="34" charset="0"/>
                        </a:rPr>
                        <a:t>37 748,0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>
                          <a:latin typeface="Arial" pitchFamily="34" charset="0"/>
                        </a:rPr>
                        <a:t>34 976,0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-2 772,0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65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 dirty="0" err="1">
                          <a:latin typeface="Arial" pitchFamily="34" charset="0"/>
                        </a:rPr>
                        <a:t>Килемарский</a:t>
                      </a:r>
                      <a:endParaRPr lang="ru-RU" sz="1600" b="0" i="0" u="none" strike="noStrike" baseline="0" dirty="0">
                        <a:latin typeface="Arial" pitchFamily="34" charset="0"/>
                      </a:endParaRPr>
                    </a:p>
                  </a:txBody>
                  <a:tcPr marL="6654" marR="6654" marT="6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latin typeface="Arial" pitchFamily="34" charset="0"/>
                        </a:rPr>
                        <a:t>16 535,0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>
                          <a:latin typeface="Arial" pitchFamily="34" charset="0"/>
                        </a:rPr>
                        <a:t>15 692,0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-843,0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65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 dirty="0" err="1">
                          <a:latin typeface="Arial" pitchFamily="34" charset="0"/>
                        </a:rPr>
                        <a:t>Куженерский</a:t>
                      </a:r>
                      <a:endParaRPr lang="ru-RU" sz="1600" b="0" i="0" u="none" strike="noStrike" baseline="0" dirty="0">
                        <a:latin typeface="Arial" pitchFamily="34" charset="0"/>
                      </a:endParaRPr>
                    </a:p>
                  </a:txBody>
                  <a:tcPr marL="6654" marR="6654" marT="6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latin typeface="Arial" pitchFamily="34" charset="0"/>
                        </a:rPr>
                        <a:t>13 014,0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latin typeface="Arial" pitchFamily="34" charset="0"/>
                        </a:rPr>
                        <a:t>11 926,0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-1 088,0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65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 dirty="0" err="1">
                          <a:latin typeface="Arial" pitchFamily="34" charset="0"/>
                        </a:rPr>
                        <a:t>Мари-Турекский</a:t>
                      </a:r>
                      <a:endParaRPr lang="ru-RU" sz="1600" b="0" i="0" u="none" strike="noStrike" baseline="0" dirty="0">
                        <a:latin typeface="Arial" pitchFamily="34" charset="0"/>
                      </a:endParaRPr>
                    </a:p>
                  </a:txBody>
                  <a:tcPr marL="6654" marR="6654" marT="6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latin typeface="Arial" pitchFamily="34" charset="0"/>
                        </a:rPr>
                        <a:t>24 155,0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>
                          <a:latin typeface="Arial" pitchFamily="34" charset="0"/>
                        </a:rPr>
                        <a:t>21 901,0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-2 254,0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65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 dirty="0" err="1">
                          <a:latin typeface="Arial" pitchFamily="34" charset="0"/>
                        </a:rPr>
                        <a:t>Медведевский</a:t>
                      </a:r>
                      <a:endParaRPr lang="ru-RU" sz="1600" b="0" i="0" u="none" strike="noStrike" baseline="0" dirty="0">
                        <a:latin typeface="Arial" pitchFamily="34" charset="0"/>
                      </a:endParaRPr>
                    </a:p>
                  </a:txBody>
                  <a:tcPr marL="6654" marR="6654" marT="6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>
                          <a:latin typeface="Arial" pitchFamily="34" charset="0"/>
                        </a:rPr>
                        <a:t>52 119,3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latin typeface="Arial" pitchFamily="34" charset="0"/>
                        </a:rPr>
                        <a:t>42 434,0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-9 685,3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65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 dirty="0" err="1">
                          <a:latin typeface="Arial" pitchFamily="34" charset="0"/>
                        </a:rPr>
                        <a:t>Моркинский</a:t>
                      </a:r>
                      <a:endParaRPr lang="ru-RU" sz="1600" b="0" i="0" u="none" strike="noStrike" baseline="0" dirty="0">
                        <a:latin typeface="Arial" pitchFamily="34" charset="0"/>
                      </a:endParaRPr>
                    </a:p>
                  </a:txBody>
                  <a:tcPr marL="6654" marR="6654" marT="6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latin typeface="Arial" pitchFamily="34" charset="0"/>
                        </a:rPr>
                        <a:t>9 963,0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latin typeface="Arial" pitchFamily="34" charset="0"/>
                        </a:rPr>
                        <a:t>11 129,0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1 166,0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65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 dirty="0" err="1">
                          <a:latin typeface="Arial" pitchFamily="34" charset="0"/>
                        </a:rPr>
                        <a:t>Новоторъяльский</a:t>
                      </a:r>
                      <a:endParaRPr lang="ru-RU" sz="1600" b="0" i="0" u="none" strike="noStrike" baseline="0" dirty="0">
                        <a:latin typeface="Arial" pitchFamily="34" charset="0"/>
                      </a:endParaRPr>
                    </a:p>
                  </a:txBody>
                  <a:tcPr marL="6654" marR="6654" marT="6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>
                          <a:latin typeface="Arial" pitchFamily="34" charset="0"/>
                        </a:rPr>
                        <a:t>11 590,0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latin typeface="Arial" pitchFamily="34" charset="0"/>
                        </a:rPr>
                        <a:t>8 851,0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-2 739,0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65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 dirty="0" err="1">
                          <a:latin typeface="Arial" pitchFamily="34" charset="0"/>
                        </a:rPr>
                        <a:t>Оршанский</a:t>
                      </a:r>
                      <a:endParaRPr lang="ru-RU" sz="1600" b="0" i="0" u="none" strike="noStrike" baseline="0" dirty="0">
                        <a:latin typeface="Arial" pitchFamily="34" charset="0"/>
                      </a:endParaRPr>
                    </a:p>
                  </a:txBody>
                  <a:tcPr marL="6654" marR="6654" marT="6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latin typeface="Arial" pitchFamily="34" charset="0"/>
                        </a:rPr>
                        <a:t>18 520,0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latin typeface="Arial" pitchFamily="34" charset="0"/>
                        </a:rPr>
                        <a:t>16 867,0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-1 653,0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65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 dirty="0" err="1">
                          <a:latin typeface="Arial" pitchFamily="34" charset="0"/>
                        </a:rPr>
                        <a:t>Параньгинский</a:t>
                      </a:r>
                      <a:endParaRPr lang="ru-RU" sz="1600" b="0" i="0" u="none" strike="noStrike" baseline="0" dirty="0">
                        <a:latin typeface="Arial" pitchFamily="34" charset="0"/>
                      </a:endParaRPr>
                    </a:p>
                  </a:txBody>
                  <a:tcPr marL="6654" marR="6654" marT="6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>
                          <a:latin typeface="Arial" pitchFamily="34" charset="0"/>
                        </a:rPr>
                        <a:t>10 545,0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latin typeface="Arial" pitchFamily="34" charset="0"/>
                        </a:rPr>
                        <a:t>11 092,0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latin typeface="Arial" pitchFamily="34" charset="0"/>
                        </a:rPr>
                        <a:t>547,0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65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>
                          <a:latin typeface="Arial" pitchFamily="34" charset="0"/>
                        </a:rPr>
                        <a:t>Сернурский</a:t>
                      </a:r>
                    </a:p>
                  </a:txBody>
                  <a:tcPr marL="6654" marR="6654" marT="6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latin typeface="Arial" pitchFamily="34" charset="0"/>
                        </a:rPr>
                        <a:t>17 170,0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latin typeface="Arial" pitchFamily="34" charset="0"/>
                        </a:rPr>
                        <a:t>15 565,2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-1 604,8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65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>
                          <a:latin typeface="Arial" pitchFamily="34" charset="0"/>
                        </a:rPr>
                        <a:t>Советский</a:t>
                      </a:r>
                    </a:p>
                  </a:txBody>
                  <a:tcPr marL="6654" marR="6654" marT="6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latin typeface="Arial" pitchFamily="34" charset="0"/>
                        </a:rPr>
                        <a:t>41 473,0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latin typeface="Arial" pitchFamily="34" charset="0"/>
                        </a:rPr>
                        <a:t>42 370,0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latin typeface="Arial" pitchFamily="34" charset="0"/>
                        </a:rPr>
                        <a:t>897,0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65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>
                          <a:latin typeface="Arial" pitchFamily="34" charset="0"/>
                        </a:rPr>
                        <a:t>Юринский</a:t>
                      </a:r>
                    </a:p>
                  </a:txBody>
                  <a:tcPr marL="6654" marR="6654" marT="6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latin typeface="Arial" pitchFamily="34" charset="0"/>
                        </a:rPr>
                        <a:t>4 245,0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latin typeface="Arial" pitchFamily="34" charset="0"/>
                        </a:rPr>
                        <a:t>4 145,0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-100,0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65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>
                          <a:latin typeface="Arial" pitchFamily="34" charset="0"/>
                        </a:rPr>
                        <a:t>Волжск</a:t>
                      </a:r>
                    </a:p>
                  </a:txBody>
                  <a:tcPr marL="6654" marR="6654" marT="6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latin typeface="Arial" pitchFamily="34" charset="0"/>
                        </a:rPr>
                        <a:t>72 366,0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latin typeface="Arial" pitchFamily="34" charset="0"/>
                        </a:rPr>
                        <a:t>67 457,0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-4 909,0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65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>
                          <a:latin typeface="Arial" pitchFamily="34" charset="0"/>
                        </a:rPr>
                        <a:t>Козьмодемьянск</a:t>
                      </a:r>
                    </a:p>
                  </a:txBody>
                  <a:tcPr marL="6654" marR="6654" marT="6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latin typeface="Arial" pitchFamily="34" charset="0"/>
                        </a:rPr>
                        <a:t>23 594,0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latin typeface="Arial" pitchFamily="34" charset="0"/>
                        </a:rPr>
                        <a:t>23 594,0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latin typeface="Arial" pitchFamily="34" charset="0"/>
                        </a:rPr>
                        <a:t>0,0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36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baseline="0">
                          <a:latin typeface="Arial" pitchFamily="34" charset="0"/>
                        </a:rPr>
                        <a:t>ИТОГО:</a:t>
                      </a:r>
                    </a:p>
                  </a:txBody>
                  <a:tcPr marL="6654" marR="6654" marT="6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latin typeface="Arial" pitchFamily="34" charset="0"/>
                        </a:rPr>
                        <a:t>379 792,30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latin typeface="Arial" pitchFamily="34" charset="0"/>
                        </a:rPr>
                        <a:t>355 901,20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-23 891,10</a:t>
                      </a:r>
                    </a:p>
                  </a:txBody>
                  <a:tcPr marL="6654" marR="6654" marT="6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7721612" y="714356"/>
            <a:ext cx="1281066" cy="43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тыс.рублей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9" name="Номер слайда 3"/>
          <p:cNvSpPr txBox="1">
            <a:spLocks noGrp="1"/>
          </p:cNvSpPr>
          <p:nvPr/>
        </p:nvSpPr>
        <p:spPr bwMode="auto">
          <a:xfrm>
            <a:off x="8895354" y="6659945"/>
            <a:ext cx="323528" cy="2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2539D56-B44B-41F9-8DC8-0BEFA3DA496D}" type="slidenum">
              <a:rPr lang="ru-RU" sz="1000" kern="0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 algn="r">
                <a:defRPr/>
              </a:pPr>
              <a:t>16</a:t>
            </a:fld>
            <a:endParaRPr lang="ru-RU" sz="1000" kern="0" dirty="0" smtClean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822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4798" y="64114"/>
            <a:ext cx="9144000" cy="40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A50021"/>
                </a:solidFill>
              </a:rPr>
              <a:t> Налог на доходы физических лиц в 2017 году</a:t>
            </a:r>
          </a:p>
        </p:txBody>
      </p:sp>
      <p:graphicFrame>
        <p:nvGraphicFramePr>
          <p:cNvPr id="645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2250235"/>
              </p:ext>
            </p:extLst>
          </p:nvPr>
        </p:nvGraphicFramePr>
        <p:xfrm>
          <a:off x="135122" y="513211"/>
          <a:ext cx="8877607" cy="623043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022164"/>
                <a:gridCol w="3022164"/>
                <a:gridCol w="2833279"/>
              </a:tblGrid>
              <a:tr h="71405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Наименования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районов, городов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4" marR="89994" marT="46786" marB="46786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Утвержденный рост ФОТ на 2017 г.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по прогнозу СЭР,%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4" marR="89994" marT="46786" marB="46786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Рост НДФЛ  в 2017 г. к факту 2016 г. по утвержденному прогнозу МО (по нормативу 100%) ,%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4" marR="89994" marT="46786" marB="46786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07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Волжский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103,0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96,4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007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Горномарийский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104,2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103,6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007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Звениговский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104,6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114,5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</a:tr>
              <a:tr h="3007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Килемарский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101,0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103,3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</a:tr>
              <a:tr h="3007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Куженерский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105,0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104,7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007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Мари-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Турекский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103,7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105,9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</a:tr>
              <a:tr h="3007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Медведевский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102,9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89,0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007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Моркинский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104,6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101,8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007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Новоторъяльский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103,3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103,0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007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Оршанский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104,8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105,2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</a:tr>
              <a:tr h="3007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Параньгинский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103,4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117,0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</a:tr>
              <a:tr h="3007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Сернурский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104,8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119,4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</a:tr>
              <a:tr h="29490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Советский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105,0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100,6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007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Юринский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104,1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107,3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</a:tr>
              <a:tr h="3007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г.Йошкар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-Ола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105,8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101,4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007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г.Волжск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104,4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100,6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007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г.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Козьмодемьянск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105,5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111,1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</a:tr>
              <a:tr h="31582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105,1</a:t>
                      </a:r>
                    </a:p>
                  </a:txBody>
                  <a:tcPr marL="9525" marR="9525" marT="9525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102,0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95354" y="6659945"/>
            <a:ext cx="323528" cy="2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2539D56-B44B-41F9-8DC8-0BEFA3DA496D}" type="slidenum">
              <a:rPr lang="ru-RU" sz="1000" kern="0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 algn="r">
                <a:defRPr/>
              </a:pPr>
              <a:t>17</a:t>
            </a:fld>
            <a:endParaRPr lang="ru-RU" sz="1000" kern="0" dirty="0" smtClean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0392" y="266729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</a:rPr>
              <a:t>млн. рублей</a:t>
            </a:r>
            <a:endParaRPr lang="ru-RU" sz="1200" b="1" dirty="0">
              <a:solidFill>
                <a:prstClr val="black"/>
              </a:solidFill>
            </a:endParaRPr>
          </a:p>
        </p:txBody>
      </p:sp>
      <p:pic>
        <p:nvPicPr>
          <p:cNvPr id="9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837453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28575" y="73025"/>
            <a:ext cx="9144000" cy="3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A50021"/>
                </a:solidFill>
              </a:rPr>
              <a:t>Бюджеты муниципальных образований в 2017 году</a:t>
            </a:r>
          </a:p>
        </p:txBody>
      </p:sp>
      <p:graphicFrame>
        <p:nvGraphicFramePr>
          <p:cNvPr id="645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4350920"/>
              </p:ext>
            </p:extLst>
          </p:nvPr>
        </p:nvGraphicFramePr>
        <p:xfrm>
          <a:off x="107504" y="476678"/>
          <a:ext cx="8893652" cy="636702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800200"/>
                <a:gridCol w="1021222"/>
                <a:gridCol w="1071570"/>
                <a:gridCol w="1421199"/>
                <a:gridCol w="1079131"/>
                <a:gridCol w="1143008"/>
                <a:gridCol w="1357322"/>
              </a:tblGrid>
              <a:tr h="275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Наименования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районов, городов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3" marR="89993" marT="46800" marB="46800" anchor="ctr" horzOverflow="overflow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L="89993" marR="89993" marT="46800" marB="46800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3" marR="89993" marT="46800" marB="46800" anchor="ctr" horzOverflow="overflow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3" marR="89993" marT="46800" marB="46800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имущество физических лиц</a:t>
                      </a:r>
                    </a:p>
                  </a:txBody>
                  <a:tcPr marL="89993" marR="89993" marT="46800" marB="4680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3" marR="89993" marT="46800" marB="46800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3" marR="89993" marT="46800" marB="46800" anchor="ctr" horzOverflow="overflow">
                    <a:solidFill>
                      <a:schemeClr val="accent3"/>
                    </a:solidFill>
                  </a:tcPr>
                </a:tc>
              </a:tr>
              <a:tr h="6041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 2016 г.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 2017 г.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Отклонение плана 2017 г. от факта 2016 г.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+,-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 2016 г.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 2017 г.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Отклонение плана 2017 г. от факта 2016 г.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+,-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74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Волжский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2 640,2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2 427,0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-213,2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1 965,2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1 731,0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-234,2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Горномарийский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1 834,1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2 100,0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265,9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1 934,5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1 700,0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-234,5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Звениговский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10 963,2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13 125,0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2 161,8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4 420,7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5 776,0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1355,3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036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Килемарский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352,8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447,0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94,2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747,9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1 033,0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285,1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036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Куженерский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1 360,8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1 427,0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997,7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1 375,0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377,3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036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Мари-Турекский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2 180,3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2 326,0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145,7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1 143,1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1 486,0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342,9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036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Медведевский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12 921,1</a:t>
                      </a: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13 435,0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513,9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9 864,9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10 320,0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455,1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036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Моркинский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3 929,9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4 413,0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483,1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1 441,2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1 814,0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372,8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036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Новоторьяльский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2 045,9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2 500,0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454,1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612,3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500,0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-112,3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036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Оршанский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1 857,6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1 813,0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-44,6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999,5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970,0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-29,5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036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Параньгинский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742,6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832,0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89,4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1 224,9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1 615,0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390,1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036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Сернурский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4 845,7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5 499,0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653,3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923,1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1 195,0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271,9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036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Советский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6 608,2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7 910,0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1 301,8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2 781,5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4 470,0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1688,5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036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Юринский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294,9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410,0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115,1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405,7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500,0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94,3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036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Йошкар-Ола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57 423,6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58 224,0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800,4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27 628,9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27 280,0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-348,9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036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Волжск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18 022,5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16 113,8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-1 908,7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8 600,2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8 200,0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-400,2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036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Козьмодемьянск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4 610,1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5 342,0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731,9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2 137,1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2 271,0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133,9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036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132 633,6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138 343,8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5 710,2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67 828,2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72 236,00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4 407,8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670" name="TextBox 4"/>
          <p:cNvSpPr txBox="1">
            <a:spLocks noChangeArrowheads="1"/>
          </p:cNvSpPr>
          <p:nvPr/>
        </p:nvSpPr>
        <p:spPr bwMode="auto">
          <a:xfrm>
            <a:off x="7938463" y="196143"/>
            <a:ext cx="12144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</a:rPr>
              <a:t>тыс. рублей</a:t>
            </a:r>
          </a:p>
        </p:txBody>
      </p:sp>
      <p:sp>
        <p:nvSpPr>
          <p:cNvPr id="8" name="Номер слайда 3"/>
          <p:cNvSpPr txBox="1">
            <a:spLocks noGrp="1"/>
          </p:cNvSpPr>
          <p:nvPr/>
        </p:nvSpPr>
        <p:spPr bwMode="auto">
          <a:xfrm>
            <a:off x="8895354" y="6659945"/>
            <a:ext cx="323528" cy="2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2539D56-B44B-41F9-8DC8-0BEFA3DA496D}" type="slidenum">
              <a:rPr lang="ru-RU" sz="1000" kern="0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 algn="r">
                <a:defRPr/>
              </a:pPr>
              <a:t>18</a:t>
            </a:fld>
            <a:endParaRPr lang="ru-RU" sz="1000" kern="0" dirty="0" smtClean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896185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944"/>
            <a:ext cx="8229600" cy="9036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Рекомендации по повышению доходов </a:t>
            </a:r>
            <a:br>
              <a:rPr lang="ru-RU" sz="2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местных бюджетов</a:t>
            </a:r>
            <a:endParaRPr lang="ru-RU" sz="28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554" y="938632"/>
            <a:ext cx="8666933" cy="5802736"/>
          </a:xfrm>
        </p:spPr>
        <p:txBody>
          <a:bodyPr>
            <a:noAutofit/>
          </a:bodyPr>
          <a:lstStyle/>
          <a:p>
            <a:pPr lvl="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3300"/>
                </a:solidFill>
              </a:rPr>
              <a:t>Выполнение прогноза основных показателей социально-экономического развития муниципальных образований</a:t>
            </a:r>
          </a:p>
          <a:p>
            <a:pPr lvl="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 smtClean="0"/>
              <a:t>Работа межведомственных комиссий с налогоплательщиками, имеющими риски налоговых правонарушений, ликвидация </a:t>
            </a:r>
            <a:r>
              <a:rPr lang="ru-RU" sz="2000" b="1" dirty="0"/>
              <a:t>задолженности по </a:t>
            </a:r>
            <a:r>
              <a:rPr lang="ru-RU" sz="2000" b="1" dirty="0" smtClean="0"/>
              <a:t>НДФЛ, местным </a:t>
            </a:r>
            <a:r>
              <a:rPr lang="ru-RU" sz="2000" b="1" dirty="0"/>
              <a:t>имущественным </a:t>
            </a:r>
            <a:r>
              <a:rPr lang="ru-RU" sz="2000" b="1" dirty="0" smtClean="0"/>
              <a:t>налогам, погашение </a:t>
            </a:r>
            <a:r>
              <a:rPr lang="ru-RU" sz="2000" b="1" dirty="0"/>
              <a:t>задолженности по платежам от сдачи в аренду земельных участков и имущества,  инициирование оценки целесообразности заключения договоров аренды с недобросовестными </a:t>
            </a:r>
            <a:r>
              <a:rPr lang="ru-RU" sz="2000" b="1" dirty="0" smtClean="0"/>
              <a:t>арендаторами</a:t>
            </a:r>
          </a:p>
          <a:p>
            <a:pPr lvl="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 smtClean="0"/>
              <a:t>Доведение </a:t>
            </a:r>
            <a:r>
              <a:rPr lang="ru-RU" sz="2000" b="1" dirty="0"/>
              <a:t>среднемесячной  заработной платы работников до размера не ниже </a:t>
            </a:r>
            <a:r>
              <a:rPr lang="ru-RU" sz="2000" b="1" dirty="0" smtClean="0"/>
              <a:t>среднеотраслевого и среднереспубликанского уровня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 smtClean="0"/>
              <a:t>Выполнение </a:t>
            </a:r>
            <a:r>
              <a:rPr lang="ru-RU" sz="2000" b="1" dirty="0"/>
              <a:t>прогнозных планов (программ) приватизации муниципального имущества на 2017 год, проведение торгов по продаже земельных участков, находящихся в муниципальной </a:t>
            </a:r>
            <a:r>
              <a:rPr lang="ru-RU" sz="2000" b="1" dirty="0" smtClean="0"/>
              <a:t>собственности, </a:t>
            </a:r>
            <a:r>
              <a:rPr lang="ru-RU" sz="2000" b="1" dirty="0"/>
              <a:t>проведение инвентаризации имущества, находящегося в муниципальной собственности, выявление неиспользуемого имущества и принятие решений о вовлечении его в хозяйственный оборот </a:t>
            </a:r>
            <a:endParaRPr lang="ru-RU" sz="2000" b="1" dirty="0" smtClean="0"/>
          </a:p>
          <a:p>
            <a:pPr lvl="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 smtClean="0"/>
              <a:t>Формирование  корректной налогооблагаемой базы по местным имущественным налогам</a:t>
            </a:r>
            <a:endParaRPr lang="ru-RU" sz="2000" dirty="0"/>
          </a:p>
        </p:txBody>
      </p:sp>
      <p:pic>
        <p:nvPicPr>
          <p:cNvPr id="5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6" name="Номер слайда 3"/>
          <p:cNvSpPr txBox="1">
            <a:spLocks noGrp="1"/>
          </p:cNvSpPr>
          <p:nvPr/>
        </p:nvSpPr>
        <p:spPr bwMode="auto">
          <a:xfrm>
            <a:off x="8895354" y="6659945"/>
            <a:ext cx="323528" cy="2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2539D56-B44B-41F9-8DC8-0BEFA3DA496D}" type="slidenum">
              <a:rPr lang="ru-RU" sz="1000" kern="0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 algn="r">
                <a:defRPr/>
              </a:pPr>
              <a:t>19</a:t>
            </a:fld>
            <a:endParaRPr lang="ru-RU" sz="1000" kern="0" dirty="0" smtClean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54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967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Динамика налоговых и неналоговых доходов консолидированных бюджетов </a:t>
            </a:r>
            <a:br>
              <a:rPr lang="ru-RU" altLang="ru-RU" sz="2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субъектов Российской Федерации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21625687"/>
              </p:ext>
            </p:extLst>
          </p:nvPr>
        </p:nvGraphicFramePr>
        <p:xfrm>
          <a:off x="98400" y="1292377"/>
          <a:ext cx="8928991" cy="54224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53894"/>
                <a:gridCol w="3888432"/>
                <a:gridCol w="1386665"/>
              </a:tblGrid>
              <a:tr h="85145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Субъекты Российской Федерации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Рост </a:t>
                      </a:r>
                      <a:br>
                        <a:rPr lang="ru-RU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2016 г. к  2015 г., %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Рейтинг по ПФО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tx2"/>
                    </a:solidFill>
                  </a:tcPr>
                </a:tc>
              </a:tr>
              <a:tr h="61865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Всего 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по Российской Федерации </a:t>
                      </a:r>
                      <a:endParaRPr lang="ru-RU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108,8</a:t>
                      </a:r>
                    </a:p>
                  </a:txBody>
                  <a:tcPr marT="45687" marB="4568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865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Всего по Приволжскому </a:t>
                      </a:r>
                    </a:p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федеральному округу</a:t>
                      </a:r>
                      <a:endParaRPr lang="ru-RU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111,5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034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Ульяновская область 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127,3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349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…..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9945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Пермский край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110,1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0472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Республика Марий Эл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105,6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3753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Кировская область 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102,7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1325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Оренбургская область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99,8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95354" y="6659945"/>
            <a:ext cx="323528" cy="2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2539D56-B44B-41F9-8DC8-0BEFA3DA496D}" type="slidenum">
              <a:rPr lang="ru-RU" sz="1000" kern="0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 algn="r">
                <a:defRPr/>
              </a:pPr>
              <a:t>2</a:t>
            </a:fld>
            <a:endParaRPr lang="ru-RU" sz="1000" kern="0" dirty="0" smtClean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29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885382174"/>
              </p:ext>
            </p:extLst>
          </p:nvPr>
        </p:nvGraphicFramePr>
        <p:xfrm>
          <a:off x="318319" y="979488"/>
          <a:ext cx="8651875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971600" y="6021388"/>
            <a:ext cx="18986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cs typeface="Arial" pitchFamily="34" charset="0"/>
              </a:rPr>
              <a:t>2015 год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3923928" y="6021387"/>
            <a:ext cx="12961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cs typeface="Arial" pitchFamily="34" charset="0"/>
              </a:rPr>
              <a:t>План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cs typeface="Arial" pitchFamily="34" charset="0"/>
              </a:rPr>
              <a:t>на 2016 год</a:t>
            </a:r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6084168" y="6000768"/>
            <a:ext cx="1508125" cy="5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cs typeface="Arial" pitchFamily="34" charset="0"/>
              </a:rPr>
              <a:t>Факт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cs typeface="Arial" pitchFamily="34" charset="0"/>
              </a:rPr>
              <a:t>2016 год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1928794" y="3286124"/>
            <a:ext cx="4786346" cy="1428760"/>
          </a:xfrm>
          <a:prstGeom prst="rightArrow">
            <a:avLst/>
          </a:prstGeom>
          <a:solidFill>
            <a:srgbClr val="CCFF99">
              <a:alpha val="80000"/>
            </a:srgbClr>
          </a:solidFill>
          <a:ln w="2222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00" b="1" dirty="0" smtClean="0">
                <a:solidFill>
                  <a:srgbClr val="FF0000"/>
                </a:solidFill>
                <a:cs typeface="Arial" charset="0"/>
              </a:rPr>
              <a:t>- 105,7</a:t>
            </a:r>
            <a:r>
              <a:rPr lang="ru-RU" sz="2600" dirty="0" smtClean="0">
                <a:solidFill>
                  <a:prstClr val="black"/>
                </a:solidFill>
                <a:cs typeface="Arial" charset="0"/>
              </a:rPr>
              <a:t>млн</a:t>
            </a:r>
            <a:r>
              <a:rPr lang="ru-RU" sz="2600" dirty="0">
                <a:solidFill>
                  <a:prstClr val="black"/>
                </a:solidFill>
                <a:cs typeface="Arial" charset="0"/>
              </a:rPr>
              <a:t>. рублей   </a:t>
            </a:r>
            <a:r>
              <a:rPr lang="ru-RU" sz="2600" b="1" dirty="0" smtClean="0">
                <a:solidFill>
                  <a:srgbClr val="FF0000"/>
                </a:solidFill>
                <a:cs typeface="Arial" charset="0"/>
              </a:rPr>
              <a:t>97,3%</a:t>
            </a:r>
            <a:endParaRPr lang="ru-RU" sz="2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4" name="Номер слайда 3"/>
          <p:cNvSpPr txBox="1">
            <a:spLocks noGrp="1"/>
          </p:cNvSpPr>
          <p:nvPr/>
        </p:nvSpPr>
        <p:spPr bwMode="auto">
          <a:xfrm>
            <a:off x="8895354" y="6659945"/>
            <a:ext cx="323528" cy="2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2539D56-B44B-41F9-8DC8-0BEFA3DA496D}" type="slidenum">
              <a:rPr lang="ru-RU" sz="1000" kern="0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 algn="r">
                <a:defRPr/>
              </a:pPr>
              <a:t>3</a:t>
            </a:fld>
            <a:endParaRPr lang="ru-RU" sz="1000" kern="0" dirty="0" smtClean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611560" y="67776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A50021"/>
                </a:solidFill>
                <a:cs typeface="Arial" pitchFamily="34" charset="0"/>
              </a:rPr>
              <a:t>Доходы бюджетов муниципальных образований  от налогов, сборов и платежей</a:t>
            </a:r>
          </a:p>
        </p:txBody>
      </p:sp>
      <p:pic>
        <p:nvPicPr>
          <p:cNvPr id="13" name="Picture 6" descr="gerb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9939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7206401"/>
              </p:ext>
            </p:extLst>
          </p:nvPr>
        </p:nvGraphicFramePr>
        <p:xfrm>
          <a:off x="160772" y="767903"/>
          <a:ext cx="8787850" cy="59897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6224"/>
                <a:gridCol w="2066400"/>
                <a:gridCol w="1551397"/>
                <a:gridCol w="1539734"/>
                <a:gridCol w="1614095"/>
              </a:tblGrid>
              <a:tr h="8184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Наименования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районов, городов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Отклонение прогноза при утв. бюджета на 2016 г. 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Выполнение первонач. утв. плана на 2016г.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Уточнение плана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2016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Выполнение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уточн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плана на 2016г.</a:t>
                      </a:r>
                    </a:p>
                  </a:txBody>
                  <a:tcPr marL="9525" marR="9525" marT="9526" marB="0" anchor="ctr"/>
                </a:tc>
              </a:tr>
              <a:tr h="279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latin typeface="Arial" pitchFamily="34" charset="0"/>
                          <a:cs typeface="Arial" pitchFamily="34" charset="0"/>
                        </a:rPr>
                        <a:t>Волжский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-5,0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+7,5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+7,3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+0,1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9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Горномарийский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-6,5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+8,1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+6,2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+1,9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9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latin typeface="Arial" pitchFamily="34" charset="0"/>
                          <a:cs typeface="Arial" pitchFamily="34" charset="0"/>
                        </a:rPr>
                        <a:t>Звениговский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+10,8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+8,5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+9,0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-0,5</a:t>
                      </a:r>
                      <a:endParaRPr lang="ru-RU" sz="1600" b="1" u="none" strike="noStrike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79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Килемарский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+0,07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-0,6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+0,6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9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Куженерский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-2,3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-5,5</a:t>
                      </a:r>
                      <a:endParaRPr lang="ru-RU" sz="1600" b="1" u="none" strike="noStrike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+0,5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-6,0</a:t>
                      </a:r>
                      <a:endParaRPr lang="ru-RU" sz="1600" b="1" u="none" strike="noStrike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79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Мари-Турекский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-0,07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-18,2</a:t>
                      </a:r>
                      <a:endParaRPr lang="ru-RU" sz="1600" b="1" u="none" strike="noStrike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+0,6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-18,8</a:t>
                      </a:r>
                      <a:endParaRPr lang="ru-RU" sz="1600" b="1" u="none" strike="noStrike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79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Медведевский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-19,0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+112,2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+100,4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+11,8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9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Моркинский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-1,1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+4,0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+4,1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-0,1</a:t>
                      </a:r>
                      <a:endParaRPr lang="ru-RU" sz="1600" b="1" u="none" strike="noStrike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79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latin typeface="Arial" pitchFamily="34" charset="0"/>
                          <a:cs typeface="Arial" pitchFamily="34" charset="0"/>
                        </a:rPr>
                        <a:t>Новоторьяльский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-1,8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+5,6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+4,9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+0,7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9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Оршанский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+7,5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+5,4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+2,1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9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Параньгинский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-1,2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-4,7</a:t>
                      </a:r>
                      <a:endParaRPr lang="ru-RU" sz="1600" b="1" u="none" strike="noStrike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+2,0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-6,6</a:t>
                      </a:r>
                      <a:endParaRPr lang="ru-RU" sz="1600" b="1" u="none" strike="noStrike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79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Сернурский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+0,3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+4,2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+6,0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-1,8</a:t>
                      </a:r>
                      <a:endParaRPr lang="ru-RU" sz="1600" b="1" u="none" strike="noStrike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</a:tr>
              <a:tr h="279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latin typeface="Arial" pitchFamily="34" charset="0"/>
                          <a:cs typeface="Arial" pitchFamily="34" charset="0"/>
                        </a:rPr>
                        <a:t>Советский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-4,9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+20,8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+17,5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+3,3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9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Юринский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+0,8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-0,3</a:t>
                      </a:r>
                      <a:endParaRPr lang="ru-RU" sz="1600" b="1" u="none" strike="noStrike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+1,8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-2,1</a:t>
                      </a:r>
                      <a:endParaRPr lang="ru-RU" sz="1600" b="1" u="none" strike="noStrike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79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latin typeface="Arial" pitchFamily="34" charset="0"/>
                          <a:cs typeface="Arial" pitchFamily="34" charset="0"/>
                        </a:rPr>
                        <a:t>г. Йошкар-Ола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-65,9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+42,2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+143,1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-100,9</a:t>
                      </a:r>
                      <a:endParaRPr lang="ru-RU" sz="1600" b="1" u="none" strike="noStrike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79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latin typeface="Arial" pitchFamily="34" charset="0"/>
                          <a:cs typeface="Arial" pitchFamily="34" charset="0"/>
                        </a:rPr>
                        <a:t>г. Волжск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+29,2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-3,4</a:t>
                      </a:r>
                      <a:endParaRPr lang="ru-RU" sz="1600" b="1" u="none" strike="noStrike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+42,8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-46,1</a:t>
                      </a:r>
                      <a:endParaRPr lang="ru-RU" sz="1600" b="1" u="none" strike="noStrike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79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latin typeface="Arial" pitchFamily="34" charset="0"/>
                          <a:cs typeface="Arial" pitchFamily="34" charset="0"/>
                        </a:rPr>
                        <a:t>г. Козьмодемьянск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+1,1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+4,6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+3,4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+1,2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39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u="none" strike="noStrike" kern="1200" dirty="0" smtClean="0">
                          <a:solidFill>
                            <a:srgbClr val="FF33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-65,5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u="none" strike="noStrike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+193,2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u="none" strike="noStrike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+354,5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-161,2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576" name="TextBox 3"/>
          <p:cNvSpPr txBox="1">
            <a:spLocks noChangeArrowheads="1"/>
          </p:cNvSpPr>
          <p:nvPr/>
        </p:nvSpPr>
        <p:spPr bwMode="auto">
          <a:xfrm>
            <a:off x="142875" y="0"/>
            <a:ext cx="8786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A50021"/>
                </a:solidFill>
              </a:rPr>
              <a:t>Налоговые и неналоговые доходы консолидированных бюджетов муниципальных образований  Республики Марий Эл</a:t>
            </a:r>
            <a:endParaRPr lang="ru-RU" altLang="ru-RU" dirty="0" smtClean="0">
              <a:solidFill>
                <a:srgbClr val="A50021"/>
              </a:solidFill>
            </a:endParaRPr>
          </a:p>
        </p:txBody>
      </p:sp>
      <p:sp>
        <p:nvSpPr>
          <p:cNvPr id="18577" name="Text Box 27"/>
          <p:cNvSpPr txBox="1">
            <a:spLocks noChangeArrowheads="1"/>
          </p:cNvSpPr>
          <p:nvPr/>
        </p:nvSpPr>
        <p:spPr bwMode="auto">
          <a:xfrm>
            <a:off x="7741177" y="346075"/>
            <a:ext cx="1428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</a:rPr>
              <a:t>млн.</a:t>
            </a:r>
            <a:r>
              <a:rPr lang="en-US" altLang="ru-RU" sz="1400" smtClean="0">
                <a:solidFill>
                  <a:prstClr val="black"/>
                </a:solidFill>
              </a:rPr>
              <a:t> </a:t>
            </a:r>
            <a:r>
              <a:rPr lang="ru-RU" altLang="ru-RU" sz="1400" smtClean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3"/>
          <p:cNvSpPr txBox="1">
            <a:spLocks noGrp="1"/>
          </p:cNvSpPr>
          <p:nvPr/>
        </p:nvSpPr>
        <p:spPr bwMode="auto">
          <a:xfrm>
            <a:off x="8895354" y="6659945"/>
            <a:ext cx="323528" cy="2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2539D56-B44B-41F9-8DC8-0BEFA3DA496D}" type="slidenum">
              <a:rPr lang="ru-RU" sz="1000" kern="0" smtClean="0">
                <a:solidFill>
                  <a:srgbClr val="808080">
                    <a:lumMod val="60000"/>
                    <a:lumOff val="40000"/>
                  </a:srgbClr>
                </a:solidFill>
                <a:latin typeface="Arial" charset="0"/>
              </a:rPr>
              <a:pPr algn="r">
                <a:defRPr/>
              </a:pPr>
              <a:t>4</a:t>
            </a:fld>
            <a:endParaRPr lang="ru-RU" sz="1000" kern="0" dirty="0" smtClean="0">
              <a:solidFill>
                <a:srgbClr val="808080">
                  <a:lumMod val="60000"/>
                  <a:lumOff val="40000"/>
                </a:srgbClr>
              </a:solidFill>
              <a:latin typeface="Arial" charset="0"/>
            </a:endParaRPr>
          </a:p>
        </p:txBody>
      </p:sp>
      <p:pic>
        <p:nvPicPr>
          <p:cNvPr id="7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41654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8486584"/>
              </p:ext>
            </p:extLst>
          </p:nvPr>
        </p:nvGraphicFramePr>
        <p:xfrm>
          <a:off x="151894" y="785813"/>
          <a:ext cx="8787850" cy="59383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85621"/>
                <a:gridCol w="1913099"/>
                <a:gridCol w="1898716"/>
                <a:gridCol w="1990414"/>
              </a:tblGrid>
              <a:tr h="77097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Наименования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районов, городов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Уточнен. план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2016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2016 г.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Исполн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уточнен. плана ,%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/>
                </a:tc>
              </a:tr>
              <a:tr h="27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latin typeface="Arial" pitchFamily="34" charset="0"/>
                          <a:cs typeface="Arial" pitchFamily="34" charset="0"/>
                        </a:rPr>
                        <a:t>Волжский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111,9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112,0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Горномарийский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81,5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83,4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102,4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latin typeface="Arial" pitchFamily="34" charset="0"/>
                          <a:cs typeface="Arial" pitchFamily="34" charset="0"/>
                        </a:rPr>
                        <a:t>Звениговский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244,3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243,8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99,8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7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Килемарский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66,5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67,1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Куженерский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92,7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93,5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7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Мари-Турекский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123,6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104,8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84,8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7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Медведевский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395,0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406,9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103,0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Моркинский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159,5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159,4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99,9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7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latin typeface="Arial" pitchFamily="34" charset="0"/>
                          <a:cs typeface="Arial" pitchFamily="34" charset="0"/>
                        </a:rPr>
                        <a:t>Новоторьяльский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88,3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89,0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Оршанский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108,2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110,3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102,0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Параньгинский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81,6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74,9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91,9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7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Сернурский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139,7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137,9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98,7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7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latin typeface="Arial" pitchFamily="34" charset="0"/>
                          <a:cs typeface="Arial" pitchFamily="34" charset="0"/>
                        </a:rPr>
                        <a:t>Советский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161,5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164,8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102,0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Юринский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49,0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46,9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95,7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7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latin typeface="Arial" pitchFamily="34" charset="0"/>
                          <a:cs typeface="Arial" pitchFamily="34" charset="0"/>
                        </a:rPr>
                        <a:t>г. Йошкар-Ола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1 604,2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1 503,3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93,7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7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latin typeface="Arial" pitchFamily="34" charset="0"/>
                          <a:cs typeface="Arial" pitchFamily="34" charset="0"/>
                        </a:rPr>
                        <a:t>г. Волжск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334,6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288,4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86,2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7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latin typeface="Arial" pitchFamily="34" charset="0"/>
                          <a:cs typeface="Arial" pitchFamily="34" charset="0"/>
                        </a:rPr>
                        <a:t>г. Козьмодемьянск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122,7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123,9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101,0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8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u="none" strike="noStrike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3 964,8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3 803,5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95,9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8576" name="TextBox 3"/>
          <p:cNvSpPr txBox="1">
            <a:spLocks noChangeArrowheads="1"/>
          </p:cNvSpPr>
          <p:nvPr/>
        </p:nvSpPr>
        <p:spPr bwMode="auto">
          <a:xfrm>
            <a:off x="142875" y="0"/>
            <a:ext cx="8786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A50021"/>
                </a:solidFill>
              </a:rPr>
              <a:t>Налоговые и неналоговые доходы консолидированных бюджетов муниципальных образований  Республики Марий Эл</a:t>
            </a:r>
            <a:endParaRPr lang="ru-RU" altLang="ru-RU" dirty="0" smtClean="0">
              <a:solidFill>
                <a:srgbClr val="A50021"/>
              </a:solidFill>
            </a:endParaRPr>
          </a:p>
        </p:txBody>
      </p:sp>
      <p:sp>
        <p:nvSpPr>
          <p:cNvPr id="18577" name="Text Box 27"/>
          <p:cNvSpPr txBox="1">
            <a:spLocks noChangeArrowheads="1"/>
          </p:cNvSpPr>
          <p:nvPr/>
        </p:nvSpPr>
        <p:spPr bwMode="auto">
          <a:xfrm>
            <a:off x="7715915" y="348068"/>
            <a:ext cx="1428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</a:rPr>
              <a:t>млн.</a:t>
            </a:r>
            <a:r>
              <a:rPr lang="en-US" altLang="ru-RU" sz="1400" dirty="0" smtClean="0">
                <a:solidFill>
                  <a:prstClr val="black"/>
                </a:solidFill>
              </a:rPr>
              <a:t> </a:t>
            </a:r>
            <a:r>
              <a:rPr lang="ru-RU" altLang="ru-RU" sz="1400" dirty="0" smtClean="0">
                <a:solidFill>
                  <a:prstClr val="black"/>
                </a:solidFill>
              </a:rPr>
              <a:t>рублей</a:t>
            </a:r>
          </a:p>
        </p:txBody>
      </p:sp>
      <p:pic>
        <p:nvPicPr>
          <p:cNvPr id="6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0" name="Номер слайда 3"/>
          <p:cNvSpPr txBox="1">
            <a:spLocks noGrp="1"/>
          </p:cNvSpPr>
          <p:nvPr/>
        </p:nvSpPr>
        <p:spPr bwMode="auto">
          <a:xfrm>
            <a:off x="8895354" y="6659945"/>
            <a:ext cx="323528" cy="2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2539D56-B44B-41F9-8DC8-0BEFA3DA496D}" type="slidenum">
              <a:rPr lang="ru-RU" sz="1000" kern="0" smtClean="0">
                <a:solidFill>
                  <a:srgbClr val="808080">
                    <a:lumMod val="60000"/>
                    <a:lumOff val="40000"/>
                  </a:srgbClr>
                </a:solidFill>
                <a:latin typeface="Arial" charset="0"/>
              </a:rPr>
              <a:pPr algn="r">
                <a:defRPr/>
              </a:pPr>
              <a:t>5</a:t>
            </a:fld>
            <a:endParaRPr lang="ru-RU" sz="1000" kern="0" dirty="0" smtClean="0">
              <a:solidFill>
                <a:srgbClr val="808080">
                  <a:lumMod val="60000"/>
                  <a:lumOff val="40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86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0649959"/>
              </p:ext>
            </p:extLst>
          </p:nvPr>
        </p:nvGraphicFramePr>
        <p:xfrm>
          <a:off x="142875" y="857251"/>
          <a:ext cx="8858281" cy="5911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43"/>
                <a:gridCol w="1357322"/>
                <a:gridCol w="996712"/>
                <a:gridCol w="1646494"/>
                <a:gridCol w="928694"/>
                <a:gridCol w="1357322"/>
                <a:gridCol w="928694"/>
              </a:tblGrid>
              <a:tr h="10740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Наименования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районов, городов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Исполнение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уточн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плана  на 2016 г., %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Рейтинг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Динамика факта 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2016 г. к факту  2015г., %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Рейтинг</a:t>
                      </a:r>
                    </a:p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Темп роста без учета пост. по доп. нормативу НДФЛ, %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Рейтинг</a:t>
                      </a:r>
                    </a:p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360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Волжский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109,5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360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Горномарийский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96,4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96,6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8360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Звениговский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111,5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360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Килемарский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106,1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360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Куженерский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108,2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360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Мари-Турекский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84,8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96,8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8360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Медведевский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109,3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360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Моркинский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107,4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60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Новоторьяльский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111,9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121,6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8360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Оршанский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101,97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119,7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3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Параньгинский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105,8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60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Сернурский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113,3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60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Советский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102,03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111,7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60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Юринский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118,4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60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г.Йошкар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-Ола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90,6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8360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г.Волжск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107,2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104,2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360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г.Козьмодемьянск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112,3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118,2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574" name="TextBox 2"/>
          <p:cNvSpPr txBox="1">
            <a:spLocks noChangeArrowheads="1"/>
          </p:cNvSpPr>
          <p:nvPr/>
        </p:nvSpPr>
        <p:spPr bwMode="auto">
          <a:xfrm>
            <a:off x="571501" y="0"/>
            <a:ext cx="7888932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700" b="1" dirty="0" smtClean="0">
                <a:solidFill>
                  <a:srgbClr val="A50021"/>
                </a:solidFill>
              </a:rPr>
              <a:t>Рейтинг</a:t>
            </a:r>
            <a:r>
              <a:rPr lang="ru-RU" altLang="ru-RU" sz="1700" dirty="0" smtClean="0">
                <a:solidFill>
                  <a:srgbClr val="A50021"/>
                </a:solidFill>
              </a:rPr>
              <a:t> </a:t>
            </a:r>
            <a:r>
              <a:rPr lang="ru-RU" altLang="ru-RU" sz="1700" b="1" dirty="0" smtClean="0">
                <a:solidFill>
                  <a:srgbClr val="A50021"/>
                </a:solidFill>
              </a:rPr>
              <a:t>поступлений налоговых и неналоговых доходов</a:t>
            </a:r>
            <a:r>
              <a:rPr lang="ru-RU" altLang="ru-RU" sz="1700" dirty="0" smtClean="0">
                <a:solidFill>
                  <a:srgbClr val="A50021"/>
                </a:solidFill>
              </a:rPr>
              <a:t> </a:t>
            </a:r>
            <a:endParaRPr lang="en-US" altLang="ru-RU" sz="1700" dirty="0" smtClean="0">
              <a:solidFill>
                <a:srgbClr val="A50021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700" b="1" dirty="0" smtClean="0">
                <a:solidFill>
                  <a:srgbClr val="A50021"/>
                </a:solidFill>
              </a:rPr>
              <a:t>в бюджеты муниципальных образований республики Марий Эл</a:t>
            </a:r>
            <a:r>
              <a:rPr lang="ru-RU" altLang="ru-RU" sz="1700" dirty="0" smtClean="0">
                <a:solidFill>
                  <a:srgbClr val="A50021"/>
                </a:solidFill>
              </a:rPr>
              <a:t> </a:t>
            </a:r>
            <a:endParaRPr lang="en-US" altLang="ru-RU" sz="1700" dirty="0" smtClean="0">
              <a:solidFill>
                <a:srgbClr val="A50021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700" b="1" dirty="0" smtClean="0">
                <a:solidFill>
                  <a:srgbClr val="A50021"/>
                </a:solidFill>
              </a:rPr>
              <a:t>за 2016 год</a:t>
            </a:r>
            <a:r>
              <a:rPr lang="ru-RU" altLang="ru-RU" sz="1700" dirty="0" smtClean="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9" name="Номер слайда 3"/>
          <p:cNvSpPr txBox="1">
            <a:spLocks noGrp="1"/>
          </p:cNvSpPr>
          <p:nvPr/>
        </p:nvSpPr>
        <p:spPr bwMode="auto">
          <a:xfrm>
            <a:off x="8895354" y="6659945"/>
            <a:ext cx="323528" cy="2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2539D56-B44B-41F9-8DC8-0BEFA3DA496D}" type="slidenum">
              <a:rPr lang="ru-RU" sz="1000" kern="0" smtClean="0">
                <a:solidFill>
                  <a:srgbClr val="808080">
                    <a:lumMod val="60000"/>
                    <a:lumOff val="40000"/>
                  </a:srgbClr>
                </a:solidFill>
                <a:latin typeface="Arial" charset="0"/>
              </a:rPr>
              <a:pPr algn="r">
                <a:defRPr/>
              </a:pPr>
              <a:t>6</a:t>
            </a:fld>
            <a:endParaRPr lang="ru-RU" sz="1000" kern="0" dirty="0" smtClean="0">
              <a:solidFill>
                <a:srgbClr val="808080">
                  <a:lumMod val="60000"/>
                  <a:lumOff val="40000"/>
                </a:srgbClr>
              </a:solidFill>
              <a:latin typeface="Arial" charset="0"/>
            </a:endParaRPr>
          </a:p>
        </p:txBody>
      </p:sp>
      <p:pic>
        <p:nvPicPr>
          <p:cNvPr id="6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9311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400" y="23813"/>
            <a:ext cx="9118600" cy="10287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cs typeface="Arial" charset="0"/>
              </a:rPr>
              <a:t>Структура налоговых и неналоговых доходов </a:t>
            </a:r>
            <a:br>
              <a:rPr lang="ru-RU" sz="2400" b="1" dirty="0" smtClean="0">
                <a:solidFill>
                  <a:srgbClr val="800000"/>
                </a:solidFill>
                <a:cs typeface="Arial" charset="0"/>
              </a:rPr>
            </a:br>
            <a:r>
              <a:rPr lang="ru-RU" sz="2400" b="1" dirty="0" smtClean="0">
                <a:solidFill>
                  <a:srgbClr val="800000"/>
                </a:solidFill>
                <a:cs typeface="Arial" charset="0"/>
              </a:rPr>
              <a:t>местных  бюджетов Республики Марий Эл в 2016 году </a:t>
            </a:r>
          </a:p>
        </p:txBody>
      </p:sp>
      <p:graphicFrame>
        <p:nvGraphicFramePr>
          <p:cNvPr id="34820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1142686243"/>
              </p:ext>
            </p:extLst>
          </p:nvPr>
        </p:nvGraphicFramePr>
        <p:xfrm>
          <a:off x="0" y="2052638"/>
          <a:ext cx="9199563" cy="2749550"/>
        </p:xfrm>
        <a:graphic>
          <a:graphicData uri="http://schemas.openxmlformats.org/presentationml/2006/ole">
            <p:oleObj spid="_x0000_s81970" name="Лист" r:id="rId3" imgW="7905711" imgH="2362230" progId="Excel.Sheet.8">
              <p:embed/>
            </p:oleObj>
          </a:graphicData>
        </a:graphic>
      </p:graphicFrame>
      <p:sp>
        <p:nvSpPr>
          <p:cNvPr id="34827" name="Text Box 14"/>
          <p:cNvSpPr txBox="1">
            <a:spLocks noChangeArrowheads="1"/>
          </p:cNvSpPr>
          <p:nvPr/>
        </p:nvSpPr>
        <p:spPr bwMode="auto">
          <a:xfrm>
            <a:off x="2764315" y="4815622"/>
            <a:ext cx="1944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 smtClean="0"/>
              <a:t>8,3</a:t>
            </a:r>
            <a:r>
              <a:rPr lang="ru-RU" sz="4800" b="1" dirty="0"/>
              <a:t>%</a:t>
            </a:r>
          </a:p>
        </p:txBody>
      </p:sp>
      <p:sp>
        <p:nvSpPr>
          <p:cNvPr id="34828" name="Text Box 15"/>
          <p:cNvSpPr txBox="1">
            <a:spLocks noChangeArrowheads="1"/>
          </p:cNvSpPr>
          <p:nvPr/>
        </p:nvSpPr>
        <p:spPr bwMode="auto">
          <a:xfrm>
            <a:off x="2935512" y="2290845"/>
            <a:ext cx="19780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 smtClean="0"/>
              <a:t>57,8%</a:t>
            </a:r>
            <a:endParaRPr lang="ru-RU" sz="4800" b="1" dirty="0"/>
          </a:p>
        </p:txBody>
      </p:sp>
      <p:sp>
        <p:nvSpPr>
          <p:cNvPr id="34829" name="Text Box 18"/>
          <p:cNvSpPr txBox="1">
            <a:spLocks noChangeArrowheads="1"/>
          </p:cNvSpPr>
          <p:nvPr/>
        </p:nvSpPr>
        <p:spPr bwMode="auto">
          <a:xfrm>
            <a:off x="7179866" y="1922445"/>
            <a:ext cx="2000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 smtClean="0"/>
              <a:t>5,6%</a:t>
            </a:r>
            <a:endParaRPr lang="ru-RU" sz="4800" b="1" dirty="0"/>
          </a:p>
        </p:txBody>
      </p:sp>
      <p:sp>
        <p:nvSpPr>
          <p:cNvPr id="34831" name="Text Box 21"/>
          <p:cNvSpPr txBox="1">
            <a:spLocks noChangeArrowheads="1"/>
          </p:cNvSpPr>
          <p:nvPr/>
        </p:nvSpPr>
        <p:spPr bwMode="auto">
          <a:xfrm>
            <a:off x="6415929" y="4855836"/>
            <a:ext cx="19702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13,1%</a:t>
            </a:r>
            <a:endParaRPr lang="ru-RU" sz="4800" b="1" dirty="0"/>
          </a:p>
        </p:txBody>
      </p:sp>
      <p:sp>
        <p:nvSpPr>
          <p:cNvPr id="28" name="Скругленная прямоугольная выноска 10"/>
          <p:cNvSpPr>
            <a:spLocks noChangeArrowheads="1"/>
          </p:cNvSpPr>
          <p:nvPr/>
        </p:nvSpPr>
        <p:spPr bwMode="auto">
          <a:xfrm>
            <a:off x="318319" y="945753"/>
            <a:ext cx="3819298" cy="642937"/>
          </a:xfrm>
          <a:prstGeom prst="wedgeRoundRectCallout">
            <a:avLst>
              <a:gd name="adj1" fmla="val 37831"/>
              <a:gd name="adj2" fmla="val 164351"/>
              <a:gd name="adj3" fmla="val 16667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000" b="1" dirty="0" smtClean="0">
                <a:cs typeface="Arial" charset="0"/>
              </a:rPr>
              <a:t>Налог на доходы физических лиц</a:t>
            </a:r>
            <a:endParaRPr lang="ru-RU" sz="2000" b="1" dirty="0">
              <a:cs typeface="Arial" charset="0"/>
            </a:endParaRPr>
          </a:p>
        </p:txBody>
      </p:sp>
      <p:sp>
        <p:nvSpPr>
          <p:cNvPr id="29" name="Скругленная прямоугольная выноска 11"/>
          <p:cNvSpPr>
            <a:spLocks noChangeArrowheads="1"/>
          </p:cNvSpPr>
          <p:nvPr/>
        </p:nvSpPr>
        <p:spPr bwMode="auto">
          <a:xfrm>
            <a:off x="5520957" y="5646619"/>
            <a:ext cx="2304256" cy="998485"/>
          </a:xfrm>
          <a:prstGeom prst="wedgeRoundRectCallout">
            <a:avLst>
              <a:gd name="adj1" fmla="val -19681"/>
              <a:gd name="adj2" fmla="val -188655"/>
              <a:gd name="adj3" fmla="val 16667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000" b="1" dirty="0" smtClean="0">
                <a:cs typeface="Arial" charset="0"/>
              </a:rPr>
              <a:t>Доходы </a:t>
            </a:r>
          </a:p>
          <a:p>
            <a:pPr algn="ctr"/>
            <a:r>
              <a:rPr lang="ru-RU" sz="2000" b="1" dirty="0" smtClean="0">
                <a:cs typeface="Arial" charset="0"/>
              </a:rPr>
              <a:t>от использования </a:t>
            </a:r>
          </a:p>
          <a:p>
            <a:pPr algn="ctr"/>
            <a:r>
              <a:rPr lang="ru-RU" sz="2000" b="1" dirty="0" smtClean="0">
                <a:cs typeface="Arial" charset="0"/>
              </a:rPr>
              <a:t>имущества</a:t>
            </a:r>
            <a:endParaRPr lang="ru-RU" sz="2000" b="1" dirty="0">
              <a:cs typeface="Arial" charset="0"/>
            </a:endParaRPr>
          </a:p>
        </p:txBody>
      </p:sp>
      <p:sp>
        <p:nvSpPr>
          <p:cNvPr id="30" name="Скругленная прямоугольная выноска 7"/>
          <p:cNvSpPr>
            <a:spLocks noChangeArrowheads="1"/>
          </p:cNvSpPr>
          <p:nvPr/>
        </p:nvSpPr>
        <p:spPr bwMode="auto">
          <a:xfrm>
            <a:off x="2495774" y="5661248"/>
            <a:ext cx="2857500" cy="714375"/>
          </a:xfrm>
          <a:prstGeom prst="wedgeRoundRectCallout">
            <a:avLst>
              <a:gd name="adj1" fmla="val 29244"/>
              <a:gd name="adj2" fmla="val -197539"/>
              <a:gd name="adj3" fmla="val 16667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000" b="1" dirty="0" smtClean="0">
                <a:cs typeface="Arial" charset="0"/>
              </a:rPr>
              <a:t>Единый налог </a:t>
            </a:r>
          </a:p>
          <a:p>
            <a:pPr algn="ctr"/>
            <a:r>
              <a:rPr lang="ru-RU" sz="2000" b="1" dirty="0" smtClean="0">
                <a:cs typeface="Arial" charset="0"/>
              </a:rPr>
              <a:t>на вмененный доход</a:t>
            </a:r>
            <a:endParaRPr lang="ru-RU" sz="2000" b="1" dirty="0">
              <a:cs typeface="Arial" charset="0"/>
            </a:endParaRPr>
          </a:p>
        </p:txBody>
      </p:sp>
      <p:sp>
        <p:nvSpPr>
          <p:cNvPr id="31" name="Скругленная прямоугольная выноска 8"/>
          <p:cNvSpPr>
            <a:spLocks noChangeArrowheads="1"/>
          </p:cNvSpPr>
          <p:nvPr/>
        </p:nvSpPr>
        <p:spPr bwMode="auto">
          <a:xfrm>
            <a:off x="6660232" y="961322"/>
            <a:ext cx="2139702" cy="928687"/>
          </a:xfrm>
          <a:prstGeom prst="wedgeRoundRectCallout">
            <a:avLst>
              <a:gd name="adj1" fmla="val -30032"/>
              <a:gd name="adj2" fmla="val 145536"/>
              <a:gd name="adj3" fmla="val 16667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000" b="1" dirty="0" smtClean="0">
                <a:cs typeface="Arial" charset="0"/>
              </a:rPr>
              <a:t>Доходы </a:t>
            </a:r>
          </a:p>
          <a:p>
            <a:pPr algn="ctr"/>
            <a:r>
              <a:rPr lang="ru-RU" sz="2000" b="1" dirty="0" smtClean="0">
                <a:cs typeface="Arial" charset="0"/>
              </a:rPr>
              <a:t>от продажи </a:t>
            </a:r>
          </a:p>
          <a:p>
            <a:pPr algn="ctr"/>
            <a:r>
              <a:rPr lang="ru-RU" sz="2000" b="1" dirty="0" smtClean="0">
                <a:cs typeface="Arial" charset="0"/>
              </a:rPr>
              <a:t>имущества</a:t>
            </a:r>
            <a:endParaRPr lang="ru-RU" sz="2000" b="1" dirty="0">
              <a:cs typeface="Arial" charset="0"/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649233" y="3661573"/>
            <a:ext cx="1944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 smtClean="0"/>
              <a:t>3,5%</a:t>
            </a:r>
            <a:endParaRPr lang="ru-RU" sz="4800" b="1" dirty="0"/>
          </a:p>
        </p:txBody>
      </p:sp>
      <p:sp>
        <p:nvSpPr>
          <p:cNvPr id="34" name="Скругленная прямоугольная выноска 9"/>
          <p:cNvSpPr>
            <a:spLocks noChangeArrowheads="1"/>
          </p:cNvSpPr>
          <p:nvPr/>
        </p:nvSpPr>
        <p:spPr bwMode="auto">
          <a:xfrm>
            <a:off x="683568" y="4315560"/>
            <a:ext cx="2071687" cy="1000125"/>
          </a:xfrm>
          <a:prstGeom prst="wedgeRoundRectCallout">
            <a:avLst>
              <a:gd name="adj1" fmla="val 97691"/>
              <a:gd name="adj2" fmla="val -75857"/>
              <a:gd name="adj3" fmla="val 16667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000" b="1" dirty="0" smtClean="0">
                <a:cs typeface="Arial" charset="0"/>
              </a:rPr>
              <a:t>Земельный </a:t>
            </a:r>
          </a:p>
          <a:p>
            <a:pPr algn="ctr"/>
            <a:r>
              <a:rPr lang="ru-RU" sz="2000" b="1" dirty="0" smtClean="0">
                <a:cs typeface="Arial" charset="0"/>
              </a:rPr>
              <a:t>налог </a:t>
            </a:r>
          </a:p>
        </p:txBody>
      </p:sp>
      <p:sp>
        <p:nvSpPr>
          <p:cNvPr id="35" name="Скругленная прямоугольная выноска 9"/>
          <p:cNvSpPr>
            <a:spLocks noChangeArrowheads="1"/>
          </p:cNvSpPr>
          <p:nvPr/>
        </p:nvSpPr>
        <p:spPr bwMode="auto">
          <a:xfrm>
            <a:off x="7027863" y="3689158"/>
            <a:ext cx="2071687" cy="1000125"/>
          </a:xfrm>
          <a:prstGeom prst="wedgeRoundRectCallout">
            <a:avLst>
              <a:gd name="adj1" fmla="val -38736"/>
              <a:gd name="adj2" fmla="val -96042"/>
              <a:gd name="adj3" fmla="val 16667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000" b="1" dirty="0" smtClean="0">
                <a:cs typeface="Arial" charset="0"/>
              </a:rPr>
              <a:t>Налог </a:t>
            </a:r>
          </a:p>
          <a:p>
            <a:pPr algn="ctr"/>
            <a:r>
              <a:rPr lang="ru-RU" sz="2000" b="1" dirty="0" smtClean="0">
                <a:cs typeface="Arial" charset="0"/>
              </a:rPr>
              <a:t>на имущество </a:t>
            </a:r>
          </a:p>
          <a:p>
            <a:pPr algn="ctr"/>
            <a:r>
              <a:rPr lang="ru-RU" sz="2000" b="1" dirty="0" smtClean="0">
                <a:cs typeface="Arial" charset="0"/>
              </a:rPr>
              <a:t>физических лиц</a:t>
            </a:r>
            <a:endParaRPr lang="ru-RU" sz="2000" b="1" dirty="0">
              <a:cs typeface="Arial" charset="0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7544899" y="2996952"/>
            <a:ext cx="16326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1,8%</a:t>
            </a:r>
            <a:endParaRPr lang="ru-RU" sz="4800" b="1" dirty="0"/>
          </a:p>
        </p:txBody>
      </p:sp>
      <p:pic>
        <p:nvPicPr>
          <p:cNvPr id="18" name="Picture 6" descr="gerb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9" name="Номер слайда 3"/>
          <p:cNvSpPr txBox="1">
            <a:spLocks noGrp="1"/>
          </p:cNvSpPr>
          <p:nvPr/>
        </p:nvSpPr>
        <p:spPr bwMode="auto">
          <a:xfrm>
            <a:off x="8895354" y="6659945"/>
            <a:ext cx="323528" cy="2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2539D56-B44B-41F9-8DC8-0BEFA3DA496D}" type="slidenum">
              <a:rPr lang="ru-RU" sz="1000" kern="0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 algn="r">
                <a:defRPr/>
              </a:pPr>
              <a:t>7</a:t>
            </a:fld>
            <a:endParaRPr lang="ru-RU" sz="1000" kern="0" dirty="0" smtClean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026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229600" cy="825500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Налог на доходы физических лиц </a:t>
            </a:r>
            <a:br>
              <a:rPr lang="ru-RU" altLang="ru-RU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(местные бюджеты) </a:t>
            </a: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960822800"/>
              </p:ext>
            </p:extLst>
          </p:nvPr>
        </p:nvGraphicFramePr>
        <p:xfrm>
          <a:off x="154555" y="1268759"/>
          <a:ext cx="7150100" cy="5022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154555" y="974768"/>
            <a:ext cx="1349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cs typeface="Arial" pitchFamily="34" charset="0"/>
              </a:rPr>
              <a:t>млн. рублей</a:t>
            </a:r>
          </a:p>
        </p:txBody>
      </p:sp>
      <p:sp>
        <p:nvSpPr>
          <p:cNvPr id="9229" name="TextBox 9"/>
          <p:cNvSpPr txBox="1">
            <a:spLocks noChangeArrowheads="1"/>
          </p:cNvSpPr>
          <p:nvPr/>
        </p:nvSpPr>
        <p:spPr bwMode="auto">
          <a:xfrm>
            <a:off x="714375" y="6072188"/>
            <a:ext cx="1643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</a:rPr>
              <a:t>Факт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</a:rPr>
              <a:t>2015 г.</a:t>
            </a:r>
          </a:p>
        </p:txBody>
      </p:sp>
      <p:sp>
        <p:nvSpPr>
          <p:cNvPr id="9230" name="TextBox 10"/>
          <p:cNvSpPr txBox="1">
            <a:spLocks noChangeArrowheads="1"/>
          </p:cNvSpPr>
          <p:nvPr/>
        </p:nvSpPr>
        <p:spPr bwMode="auto">
          <a:xfrm>
            <a:off x="2857500" y="6072188"/>
            <a:ext cx="1857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</a:rPr>
              <a:t>План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</a:rPr>
              <a:t>2016 г.</a:t>
            </a:r>
          </a:p>
        </p:txBody>
      </p:sp>
      <p:sp>
        <p:nvSpPr>
          <p:cNvPr id="9231" name="TextBox 11"/>
          <p:cNvSpPr txBox="1">
            <a:spLocks noChangeArrowheads="1"/>
          </p:cNvSpPr>
          <p:nvPr/>
        </p:nvSpPr>
        <p:spPr bwMode="auto">
          <a:xfrm>
            <a:off x="5143500" y="6072188"/>
            <a:ext cx="1643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</a:rPr>
              <a:t>Факт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</a:rPr>
              <a:t>2016 г.</a:t>
            </a:r>
          </a:p>
        </p:txBody>
      </p:sp>
      <p:sp>
        <p:nvSpPr>
          <p:cNvPr id="13" name="Стрелка вправо 12"/>
          <p:cNvSpPr>
            <a:spLocks noChangeArrowheads="1"/>
          </p:cNvSpPr>
          <p:nvPr/>
        </p:nvSpPr>
        <p:spPr bwMode="auto">
          <a:xfrm>
            <a:off x="1500166" y="4000504"/>
            <a:ext cx="4214842" cy="1000132"/>
          </a:xfrm>
          <a:prstGeom prst="rightArrow">
            <a:avLst>
              <a:gd name="adj1" fmla="val 50000"/>
              <a:gd name="adj2" fmla="val 38179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 algn="ctr">
            <a:solidFill>
              <a:srgbClr val="98B954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cs typeface="Arial" charset="0"/>
              </a:rPr>
              <a:t>98,6% (- 31,7 </a:t>
            </a:r>
            <a:r>
              <a:rPr lang="ru-RU" sz="2400" b="1" dirty="0">
                <a:solidFill>
                  <a:srgbClr val="FF0000"/>
                </a:solidFill>
                <a:cs typeface="Arial" charset="0"/>
              </a:rPr>
              <a:t>млн. рублей)</a:t>
            </a:r>
          </a:p>
        </p:txBody>
      </p:sp>
      <p:sp>
        <p:nvSpPr>
          <p:cNvPr id="9234" name="AutoShape 20"/>
          <p:cNvSpPr>
            <a:spLocks noChangeArrowheads="1"/>
          </p:cNvSpPr>
          <p:nvPr/>
        </p:nvSpPr>
        <p:spPr bwMode="auto">
          <a:xfrm>
            <a:off x="6372200" y="2780928"/>
            <a:ext cx="2684918" cy="1719642"/>
          </a:xfrm>
          <a:prstGeom prst="wedgeEllipseCallout">
            <a:avLst>
              <a:gd name="adj1" fmla="val -58598"/>
              <a:gd name="adj2" fmla="val -7290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prstClr val="black"/>
                </a:solidFill>
              </a:rPr>
              <a:t>Исполнение </a:t>
            </a:r>
            <a:br>
              <a:rPr lang="ru-RU" altLang="ru-RU" sz="2000" dirty="0" smtClean="0">
                <a:solidFill>
                  <a:prstClr val="black"/>
                </a:solidFill>
              </a:rPr>
            </a:br>
            <a:r>
              <a:rPr lang="ru-RU" altLang="ru-RU" sz="2000" dirty="0" smtClean="0">
                <a:solidFill>
                  <a:prstClr val="black"/>
                </a:solidFill>
              </a:rPr>
              <a:t>плана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98,0%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0000"/>
                </a:solidFill>
              </a:rPr>
              <a:t>- 46,0 </a:t>
            </a:r>
            <a:r>
              <a:rPr lang="ru-RU" altLang="ru-RU" sz="2000" dirty="0" smtClean="0">
                <a:solidFill>
                  <a:prstClr val="black"/>
                </a:solidFill>
              </a:rPr>
              <a:t>млн. рублей</a:t>
            </a:r>
            <a:br>
              <a:rPr lang="ru-RU" altLang="ru-RU" sz="2000" dirty="0" smtClean="0">
                <a:solidFill>
                  <a:prstClr val="black"/>
                </a:solidFill>
              </a:rPr>
            </a:br>
            <a:endParaRPr lang="ru-RU" altLang="ru-RU" sz="2000" dirty="0" smtClean="0">
              <a:solidFill>
                <a:prstClr val="black"/>
              </a:solidFill>
            </a:endParaRPr>
          </a:p>
        </p:txBody>
      </p:sp>
      <p:sp>
        <p:nvSpPr>
          <p:cNvPr id="22" name="Номер слайда 3"/>
          <p:cNvSpPr txBox="1">
            <a:spLocks noGrp="1"/>
          </p:cNvSpPr>
          <p:nvPr/>
        </p:nvSpPr>
        <p:spPr bwMode="auto">
          <a:xfrm>
            <a:off x="8895354" y="6659945"/>
            <a:ext cx="323528" cy="2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2539D56-B44B-41F9-8DC8-0BEFA3DA496D}" type="slidenum">
              <a:rPr lang="ru-RU" sz="1000" kern="0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 algn="r">
                <a:defRPr/>
              </a:pPr>
              <a:t>8</a:t>
            </a:fld>
            <a:endParaRPr lang="ru-RU" sz="1000" kern="0" dirty="0" smtClean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2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85238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-4512" y="81906"/>
            <a:ext cx="9144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400" b="1" dirty="0" smtClean="0">
                <a:solidFill>
                  <a:srgbClr val="990000"/>
                </a:solidFill>
              </a:rPr>
              <a:t>Фонд оплаты труда и НДФЛ</a:t>
            </a:r>
          </a:p>
        </p:txBody>
      </p:sp>
      <p:graphicFrame>
        <p:nvGraphicFramePr>
          <p:cNvPr id="645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6257034"/>
              </p:ext>
            </p:extLst>
          </p:nvPr>
        </p:nvGraphicFramePr>
        <p:xfrm>
          <a:off x="107505" y="624463"/>
          <a:ext cx="8949613" cy="609762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872208"/>
                <a:gridCol w="1560298"/>
                <a:gridCol w="1705703"/>
                <a:gridCol w="1705703"/>
                <a:gridCol w="2105701"/>
              </a:tblGrid>
              <a:tr h="55631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Наименования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районов, городов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4" marR="89994" marT="46786" marB="46786" anchor="ctr"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Прогноз роста ФОТ на 2016 год, %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4" marR="89994" marT="46786" marB="46786" anchor="ctr"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Рост ФОТ,  </a:t>
                      </a:r>
                    </a:p>
                    <a:p>
                      <a:pPr marL="0" algn="ctr" defTabSz="914400" rtl="0" eaLnBrk="1" latinLnBrk="0" hangingPunct="1"/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факт, %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4" marR="89994" marT="46786" marB="46786" anchor="ctr"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Рост НДФЛ </a:t>
                      </a:r>
                    </a:p>
                    <a:p>
                      <a:pPr marL="0" algn="ctr" defTabSz="914400" rtl="0" eaLnBrk="1" latinLnBrk="0" hangingPunct="1"/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(по нормативу 100%),  факт, %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4" marR="89994" marT="46786" marB="46786" anchor="ctr"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Потери местных бюджетов  НДФЛ в 2016 г.</a:t>
                      </a:r>
                      <a:r>
                        <a:rPr lang="en-US" sz="11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млн. рублей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4" marR="89994" marT="46786" marB="46786" anchor="ctr" horzOverflow="overflow">
                    <a:solidFill>
                      <a:srgbClr val="CC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Волжский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104,8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95,3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106,3</a:t>
                      </a: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8,5</a:t>
                      </a:r>
                      <a:endParaRPr lang="ru-RU" sz="14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Горномарийский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108,8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97,1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96,3</a:t>
                      </a:r>
                    </a:p>
                  </a:txBody>
                  <a:tcPr marL="91433" marR="91433" marT="45706" marB="45706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6,3</a:t>
                      </a:r>
                      <a:endParaRPr lang="ru-RU" sz="14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Звениговский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105,1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103,0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107,1</a:t>
                      </a: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3,7</a:t>
                      </a:r>
                      <a:endParaRPr lang="ru-RU" sz="14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FFFF"/>
                    </a:solidFill>
                  </a:tcPr>
                </a:tc>
              </a:tr>
              <a:tr h="136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Килемарский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105,9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99,1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98,8</a:t>
                      </a:r>
                    </a:p>
                  </a:txBody>
                  <a:tcPr marL="91433" marR="91433" marT="45706" marB="45706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3,4</a:t>
                      </a:r>
                      <a:endParaRPr lang="ru-RU" sz="14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FFFF"/>
                    </a:solidFill>
                  </a:tcPr>
                </a:tc>
              </a:tr>
              <a:tr h="11973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Куженерский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108,1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98,6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115,0</a:t>
                      </a: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6,7</a:t>
                      </a:r>
                      <a:endParaRPr lang="ru-RU" sz="14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Мари-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Турекский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107,0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96,3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92,9</a:t>
                      </a:r>
                    </a:p>
                  </a:txBody>
                  <a:tcPr marL="91433" marR="91433" marT="45706" marB="45706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8,8</a:t>
                      </a:r>
                      <a:endParaRPr lang="ru-RU" sz="14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Медведевский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105,6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94,0</a:t>
                      </a:r>
                    </a:p>
                  </a:txBody>
                  <a:tcPr marL="91433" marR="91433" marT="45706" marB="45706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11,0</a:t>
                      </a:r>
                      <a:endParaRPr lang="ru-RU" sz="14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FFFF"/>
                    </a:solidFill>
                  </a:tcPr>
                </a:tc>
              </a:tr>
              <a:tr h="1415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Моркинский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106,6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95,7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105,0</a:t>
                      </a: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13,6</a:t>
                      </a:r>
                      <a:endParaRPr lang="ru-RU" sz="14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FFFF"/>
                    </a:solidFill>
                  </a:tcPr>
                </a:tc>
              </a:tr>
              <a:tr h="1247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Новоторъяльский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106,2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101,2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106,8</a:t>
                      </a: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3,3</a:t>
                      </a:r>
                      <a:endParaRPr lang="ru-RU" sz="14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Оршанский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108,9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103,8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105,1</a:t>
                      </a: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4,4</a:t>
                      </a:r>
                      <a:endParaRPr lang="ru-RU" sz="14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Параньгинский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105,8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99,2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97,6</a:t>
                      </a:r>
                    </a:p>
                  </a:txBody>
                  <a:tcPr marL="91433" marR="91433" marT="45706" marB="45706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3,7</a:t>
                      </a:r>
                      <a:endParaRPr lang="ru-RU" sz="14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FFFF"/>
                    </a:solidFill>
                  </a:tcPr>
                </a:tc>
              </a:tr>
              <a:tr h="14657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Сернурский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106,8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103,9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109,9</a:t>
                      </a: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2,9</a:t>
                      </a:r>
                      <a:endParaRPr lang="ru-RU" sz="14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FFFF"/>
                    </a:solidFill>
                  </a:tcPr>
                </a:tc>
              </a:tr>
              <a:tr h="1298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Советский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108,3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99,8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128,2</a:t>
                      </a: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10,8</a:t>
                      </a:r>
                      <a:endParaRPr lang="ru-RU" sz="14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Юринский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105,9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99,5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107,2</a:t>
                      </a: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2,5</a:t>
                      </a:r>
                      <a:endParaRPr lang="ru-RU" sz="14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г.Йошкар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-Ола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109,6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103,0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100,7</a:t>
                      </a: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41,6</a:t>
                      </a:r>
                      <a:endParaRPr lang="ru-RU" sz="14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FFFF"/>
                    </a:solidFill>
                  </a:tcPr>
                </a:tc>
              </a:tr>
              <a:tr h="1516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г.Волжск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108,4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99,5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97,0</a:t>
                      </a:r>
                    </a:p>
                  </a:txBody>
                  <a:tcPr marL="91433" marR="91433" marT="45706" marB="45706" anchor="b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13,6</a:t>
                      </a:r>
                      <a:endParaRPr lang="ru-RU" sz="14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FFFFFF"/>
                    </a:solidFill>
                  </a:tcPr>
                </a:tc>
              </a:tr>
              <a:tr h="1348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г.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Козьмодемьянск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106,6</a:t>
                      </a:r>
                    </a:p>
                  </a:txBody>
                  <a:tcPr marL="91433" marR="91433" marT="45706" marB="45706" anchor="b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103,1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106,1</a:t>
                      </a:r>
                    </a:p>
                  </a:txBody>
                  <a:tcPr marL="91433" marR="91433" marT="45706" marB="45706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2,5</a:t>
                      </a:r>
                    </a:p>
                  </a:txBody>
                  <a:tcPr marL="91433" marR="91433" marT="45706" marB="45706" anchor="b" horzOverflow="overflow">
                    <a:solidFill>
                      <a:srgbClr val="FFFFFF"/>
                    </a:solidFill>
                  </a:tcPr>
                </a:tc>
              </a:tr>
              <a:tr h="11813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108,4</a:t>
                      </a:r>
                      <a:endParaRPr lang="ru-RU" sz="15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101,8</a:t>
                      </a:r>
                    </a:p>
                  </a:txBody>
                  <a:tcPr marL="91433" marR="91433" marT="45706" marB="45706" anchor="b"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101,7</a:t>
                      </a:r>
                    </a:p>
                  </a:txBody>
                  <a:tcPr marL="91433" marR="91433" marT="45706" marB="45706" anchor="b"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147,3</a:t>
                      </a:r>
                      <a:endParaRPr lang="ru-RU" sz="15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6" marB="45706" anchor="b" horzOverflow="overflow"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95354" y="6659945"/>
            <a:ext cx="323528" cy="2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2539D56-B44B-41F9-8DC8-0BEFA3DA496D}" type="slidenum">
              <a:rPr lang="ru-RU" sz="1000" kern="0" smtClean="0">
                <a:solidFill>
                  <a:srgbClr val="808080">
                    <a:lumMod val="60000"/>
                    <a:lumOff val="40000"/>
                  </a:srgbClr>
                </a:solidFill>
              </a:rPr>
              <a:pPr algn="r">
                <a:defRPr/>
              </a:pPr>
              <a:t>9</a:t>
            </a:fld>
            <a:endParaRPr lang="ru-RU" sz="1000" kern="0" dirty="0" smtClean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8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119338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e__x043f__x0438__x0441__x0430__x043d__x0438__x0435_ xmlns="6d7c22ec-c6a4-4777-88aa-bc3c76ac660e">Об итогах исполнения налоговых и неналоговых доходов консолидированных бюджетов муниципальных образований Республики Марий Эл в 2016 году и задачах по обеспечению плановых назначений по налоговым и неналоговым доходам муниципальных бюджетов в текущем году.
</_x041e__x043f__x0438__x0441__x0430__x043d__x0438__x0435_>
    <_x041f__x0430__x043f__x043a__x0430_ xmlns="0da00398-2b42-4673-8955-6fdb84dfcd31">2017 год</_x041f__x0430__x043f__x043a__x0430_>
    <_dlc_DocId xmlns="57504d04-691e-4fc4-8f09-4f19fdbe90f6">XXJ7TYMEEKJ2-2564-67</_dlc_DocId>
    <_dlc_DocIdUrl xmlns="57504d04-691e-4fc4-8f09-4f19fdbe90f6">
      <Url>https://vip.gov.mari.ru/minfin/_layouts/DocIdRedir.aspx?ID=XXJ7TYMEEKJ2-2564-67</Url>
      <Description>XXJ7TYMEEKJ2-2564-67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B96CE9D69C96A4DB9BA4CC074F13A2C" ma:contentTypeVersion="2" ma:contentTypeDescription="Создание документа." ma:contentTypeScope="" ma:versionID="0657294e817495c76f452b72733eacba">
  <xsd:schema xmlns:xsd="http://www.w3.org/2001/XMLSchema" xmlns:xs="http://www.w3.org/2001/XMLSchema" xmlns:p="http://schemas.microsoft.com/office/2006/metadata/properties" xmlns:ns2="57504d04-691e-4fc4-8f09-4f19fdbe90f6" xmlns:ns3="6d7c22ec-c6a4-4777-88aa-bc3c76ac660e" xmlns:ns4="0da00398-2b42-4673-8955-6fdb84dfcd31" targetNamespace="http://schemas.microsoft.com/office/2006/metadata/properties" ma:root="true" ma:fieldsID="3e516f0aa5489f0654a22354d4d07a14" ns2:_="" ns3:_="" ns4:_="">
    <xsd:import namespace="57504d04-691e-4fc4-8f09-4f19fdbe90f6"/>
    <xsd:import namespace="6d7c22ec-c6a4-4777-88aa-bc3c76ac660e"/>
    <xsd:import namespace="0da00398-2b42-4673-8955-6fdb84dfcd3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  <xsd:element ref="ns4:_x041f__x0430__x043f__x043a__x043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4d04-691e-4fc4-8f09-4f19fdbe90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c22ec-c6a4-4777-88aa-bc3c76ac660e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00398-2b42-4673-8955-6fdb84dfcd31" elementFormDefault="qualified">
    <xsd:import namespace="http://schemas.microsoft.com/office/2006/documentManagement/types"/>
    <xsd:import namespace="http://schemas.microsoft.com/office/infopath/2007/PartnerControls"/>
    <xsd:element name="_x041f__x0430__x043f__x043a__x0430_" ma:index="12" nillable="true" ma:displayName="Папка" ma:default="2019 год" ma:format="Dropdown" ma:internalName="_x041f__x0430__x043f__x043a__x0430_">
      <xsd:simpleType>
        <xsd:restriction base="dms:Choice">
          <xsd:enumeration value="2010 год"/>
          <xsd:enumeration value="2011 год"/>
          <xsd:enumeration value="2012 год"/>
          <xsd:enumeration value="2013 год"/>
          <xsd:enumeration value="2014 год"/>
          <xsd:enumeration value="2015 год"/>
          <xsd:enumeration value="2016 год"/>
          <xsd:enumeration value="2017 год"/>
          <xsd:enumeration value="2018 год"/>
          <xsd:enumeration value="2019 год"/>
          <xsd:enumeration value="2020 год"/>
          <xsd:enumeration value="2021 год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73744C-EAD1-4C84-9764-B93CF99A876B}"/>
</file>

<file path=customXml/itemProps2.xml><?xml version="1.0" encoding="utf-8"?>
<ds:datastoreItem xmlns:ds="http://schemas.openxmlformats.org/officeDocument/2006/customXml" ds:itemID="{E7C75AE7-D641-45FC-BE90-81717CA8B37D}"/>
</file>

<file path=customXml/itemProps3.xml><?xml version="1.0" encoding="utf-8"?>
<ds:datastoreItem xmlns:ds="http://schemas.openxmlformats.org/officeDocument/2006/customXml" ds:itemID="{52D1497F-8C10-4AC4-BD10-8D14C7E5C13A}"/>
</file>

<file path=customXml/itemProps4.xml><?xml version="1.0" encoding="utf-8"?>
<ds:datastoreItem xmlns:ds="http://schemas.openxmlformats.org/officeDocument/2006/customXml" ds:itemID="{BF7FC846-A79F-4A5B-B107-56A65D8DDBA7}"/>
</file>

<file path=docProps/app.xml><?xml version="1.0" encoding="utf-8"?>
<Properties xmlns="http://schemas.openxmlformats.org/officeDocument/2006/extended-properties" xmlns:vt="http://schemas.openxmlformats.org/officeDocument/2006/docPropsVTypes">
  <TotalTime>4130</TotalTime>
  <Words>2278</Words>
  <Application>Microsoft Office PowerPoint</Application>
  <PresentationFormat>Экран (4:3)</PresentationFormat>
  <Paragraphs>1391</Paragraphs>
  <Slides>19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Лист</vt:lpstr>
      <vt:lpstr>Слайд 1</vt:lpstr>
      <vt:lpstr>Динамика налоговых и неналоговых доходов консолидированных бюджетов  субъектов Российской Федерации</vt:lpstr>
      <vt:lpstr>Слайд 3</vt:lpstr>
      <vt:lpstr>Слайд 4</vt:lpstr>
      <vt:lpstr>Слайд 5</vt:lpstr>
      <vt:lpstr>Слайд 6</vt:lpstr>
      <vt:lpstr>Структура налоговых и неналоговых доходов  местных  бюджетов Республики Марий Эл в 2016 году </vt:lpstr>
      <vt:lpstr>Налог на доходы физических лиц  (местные бюджеты) </vt:lpstr>
      <vt:lpstr>Слайд 9</vt:lpstr>
      <vt:lpstr>Слайд 10</vt:lpstr>
      <vt:lpstr>Слайд 11</vt:lpstr>
      <vt:lpstr>Слайд 12</vt:lpstr>
      <vt:lpstr>Слайд 13</vt:lpstr>
      <vt:lpstr>Неналоговые доходы местных бюджетов </vt:lpstr>
      <vt:lpstr>Слайд 15</vt:lpstr>
      <vt:lpstr>Расходы на возмещение разницы в тарифах на коммунальные услуги  на 2017 год</vt:lpstr>
      <vt:lpstr>Слайд 17</vt:lpstr>
      <vt:lpstr>Слайд 18</vt:lpstr>
      <vt:lpstr>Рекомендации по повышению доходов  местных бюджетов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Слайды к совещанию 03.02.2017г.</dc:title>
  <dc:creator>110_SMV</dc:creator>
  <cp:lastModifiedBy>GEG</cp:lastModifiedBy>
  <cp:revision>491</cp:revision>
  <cp:lastPrinted>2017-02-02T11:21:51Z</cp:lastPrinted>
  <dcterms:modified xsi:type="dcterms:W3CDTF">2017-02-06T07:36:38Z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0x0101005B96CE9D69C96A4DB9BA4CC074F13A2C</vt:lpwstr>
  </property>
  <property fmtid="{D5CDD505-2E9C-101B-9397-08002B2CF9AE}" pid="3" name="_dlc_DocIdItemGuid">
    <vt:lpwstr>c095b032-c0e2-47ca-ab96-d8ae43e7dad0</vt:lpwstr>
  </property>
</Properties>
</file>